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5" r:id="rId19"/>
    <p:sldId id="276" r:id="rId20"/>
    <p:sldId id="277" r:id="rId21"/>
    <p:sldId id="273"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00FF00"/>
    <a:srgbClr val="FF006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4EFE142-F5B2-4A2E-8A58-EEB20919E450}" type="datetimeFigureOut">
              <a:rPr lang="en-US" smtClean="0"/>
              <a:pPr/>
              <a:t>02/Dec/16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180FA73-FDF1-4A8B-A668-015607AFF180}" type="slidenum">
              <a:rPr lang="en-US" smtClean="0"/>
              <a:pPr/>
              <a:t>‹#›</a:t>
            </a:fld>
            <a:endParaRPr lang="en-US"/>
          </a:p>
        </p:txBody>
      </p:sp>
    </p:spTree>
    <p:extLst>
      <p:ext uri="{BB962C8B-B14F-4D97-AF65-F5344CB8AC3E}">
        <p14:creationId xmlns:p14="http://schemas.microsoft.com/office/powerpoint/2010/main" xmlns="" val="3542934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80FA73-FDF1-4A8B-A668-015607AFF180}" type="slidenum">
              <a:rPr lang="en-US" smtClean="0"/>
              <a:pPr/>
              <a:t>3</a:t>
            </a:fld>
            <a:endParaRPr lang="en-US"/>
          </a:p>
        </p:txBody>
      </p:sp>
    </p:spTree>
    <p:extLst>
      <p:ext uri="{BB962C8B-B14F-4D97-AF65-F5344CB8AC3E}">
        <p14:creationId xmlns:p14="http://schemas.microsoft.com/office/powerpoint/2010/main" xmlns="" val="3102499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80FA73-FDF1-4A8B-A668-015607AFF180}" type="slidenum">
              <a:rPr lang="en-US" smtClean="0"/>
              <a:pPr/>
              <a:t>4</a:t>
            </a:fld>
            <a:endParaRPr lang="en-US"/>
          </a:p>
        </p:txBody>
      </p:sp>
    </p:spTree>
    <p:extLst>
      <p:ext uri="{BB962C8B-B14F-4D97-AF65-F5344CB8AC3E}">
        <p14:creationId xmlns:p14="http://schemas.microsoft.com/office/powerpoint/2010/main" xmlns="" val="3798092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80FA73-FDF1-4A8B-A668-015607AFF180}" type="slidenum">
              <a:rPr lang="en-US" smtClean="0"/>
              <a:pPr/>
              <a:t>9</a:t>
            </a:fld>
            <a:endParaRPr lang="en-US"/>
          </a:p>
        </p:txBody>
      </p:sp>
    </p:spTree>
    <p:extLst>
      <p:ext uri="{BB962C8B-B14F-4D97-AF65-F5344CB8AC3E}">
        <p14:creationId xmlns:p14="http://schemas.microsoft.com/office/powerpoint/2010/main" xmlns="" val="2512843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80FA73-FDF1-4A8B-A668-015607AFF180}" type="slidenum">
              <a:rPr lang="en-US" smtClean="0"/>
              <a:pPr/>
              <a:t>12</a:t>
            </a:fld>
            <a:endParaRPr lang="en-US"/>
          </a:p>
        </p:txBody>
      </p:sp>
    </p:spTree>
    <p:extLst>
      <p:ext uri="{BB962C8B-B14F-4D97-AF65-F5344CB8AC3E}">
        <p14:creationId xmlns:p14="http://schemas.microsoft.com/office/powerpoint/2010/main" xmlns="" val="1970095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80FA73-FDF1-4A8B-A668-015607AFF180}" type="slidenum">
              <a:rPr lang="en-US" smtClean="0"/>
              <a:pPr/>
              <a:t>14</a:t>
            </a:fld>
            <a:endParaRPr lang="en-US"/>
          </a:p>
        </p:txBody>
      </p:sp>
    </p:spTree>
    <p:extLst>
      <p:ext uri="{BB962C8B-B14F-4D97-AF65-F5344CB8AC3E}">
        <p14:creationId xmlns:p14="http://schemas.microsoft.com/office/powerpoint/2010/main" xmlns="" val="4073525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80FA73-FDF1-4A8B-A668-015607AFF180}" type="slidenum">
              <a:rPr lang="en-US" smtClean="0"/>
              <a:pPr/>
              <a:t>16</a:t>
            </a:fld>
            <a:endParaRPr lang="en-US"/>
          </a:p>
        </p:txBody>
      </p:sp>
    </p:spTree>
    <p:extLst>
      <p:ext uri="{BB962C8B-B14F-4D97-AF65-F5344CB8AC3E}">
        <p14:creationId xmlns:p14="http://schemas.microsoft.com/office/powerpoint/2010/main" xmlns="" val="125594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80FA73-FDF1-4A8B-A668-015607AFF180}" type="slidenum">
              <a:rPr lang="en-US" smtClean="0"/>
              <a:pPr/>
              <a:t>18</a:t>
            </a:fld>
            <a:endParaRPr lang="en-US"/>
          </a:p>
        </p:txBody>
      </p:sp>
    </p:spTree>
    <p:extLst>
      <p:ext uri="{BB962C8B-B14F-4D97-AF65-F5344CB8AC3E}">
        <p14:creationId xmlns:p14="http://schemas.microsoft.com/office/powerpoint/2010/main" xmlns="" val="207348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180FA73-FDF1-4A8B-A668-015607AFF180}" type="slidenum">
              <a:rPr lang="en-US" smtClean="0"/>
              <a:pPr/>
              <a:t>21</a:t>
            </a:fld>
            <a:endParaRPr lang="en-US"/>
          </a:p>
        </p:txBody>
      </p:sp>
    </p:spTree>
    <p:extLst>
      <p:ext uri="{BB962C8B-B14F-4D97-AF65-F5344CB8AC3E}">
        <p14:creationId xmlns:p14="http://schemas.microsoft.com/office/powerpoint/2010/main" xmlns="" val="419583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2B40F30-A052-4DBE-9959-210A9666D17F}" type="datetimeFigureOut">
              <a:rPr lang="en-US" smtClean="0"/>
              <a:pPr/>
              <a:t>02/Dec/16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3491685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B40F30-A052-4DBE-9959-210A9666D17F}" type="datetimeFigureOut">
              <a:rPr lang="en-US" smtClean="0"/>
              <a:pPr/>
              <a:t>02/Dec/16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2230913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B40F30-A052-4DBE-9959-210A9666D17F}" type="datetimeFigureOut">
              <a:rPr lang="en-US" smtClean="0"/>
              <a:pPr/>
              <a:t>02/Dec/16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2426954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2B40F30-A052-4DBE-9959-210A9666D17F}" type="datetimeFigureOut">
              <a:rPr lang="en-US" smtClean="0"/>
              <a:pPr/>
              <a:t>02/Dec/16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1869104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2B40F30-A052-4DBE-9959-210A9666D17F}" type="datetimeFigureOut">
              <a:rPr lang="en-US" smtClean="0"/>
              <a:pPr/>
              <a:t>02/Dec/16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1578391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2B40F30-A052-4DBE-9959-210A9666D17F}" type="datetimeFigureOut">
              <a:rPr lang="en-US" smtClean="0"/>
              <a:pPr/>
              <a:t>02/Dec/16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71169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B40F30-A052-4DBE-9959-210A9666D17F}" type="datetimeFigureOut">
              <a:rPr lang="en-US" smtClean="0"/>
              <a:pPr/>
              <a:t>02/Dec/16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4287704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B40F30-A052-4DBE-9959-210A9666D17F}" type="datetimeFigureOut">
              <a:rPr lang="en-US" smtClean="0"/>
              <a:pPr/>
              <a:t>02/Dec/16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528856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B40F30-A052-4DBE-9959-210A9666D17F}" type="datetimeFigureOut">
              <a:rPr lang="en-US" smtClean="0"/>
              <a:pPr/>
              <a:t>02/Dec/16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3060950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B40F30-A052-4DBE-9959-210A9666D17F}" type="datetimeFigureOut">
              <a:rPr lang="en-US" smtClean="0"/>
              <a:pPr/>
              <a:t>02/Dec/16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3220655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B40F30-A052-4DBE-9959-210A9666D17F}" type="datetimeFigureOut">
              <a:rPr lang="en-US" smtClean="0"/>
              <a:pPr/>
              <a:t>02/Dec/16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2012720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B40F30-A052-4DBE-9959-210A9666D17F}" type="datetimeFigureOut">
              <a:rPr lang="en-US" smtClean="0"/>
              <a:pPr/>
              <a:t>02/Dec/16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2292B6-19BE-4D80-AEBC-32A83277ADA2}" type="slidenum">
              <a:rPr lang="en-US" smtClean="0"/>
              <a:pPr/>
              <a:t>‹#›</a:t>
            </a:fld>
            <a:endParaRPr lang="en-US"/>
          </a:p>
        </p:txBody>
      </p:sp>
    </p:spTree>
    <p:extLst>
      <p:ext uri="{BB962C8B-B14F-4D97-AF65-F5344CB8AC3E}">
        <p14:creationId xmlns:p14="http://schemas.microsoft.com/office/powerpoint/2010/main" xmlns="" val="161948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440" y="0"/>
            <a:ext cx="9147440" cy="6858000"/>
          </a:xfrm>
          <a:prstGeom prst="rect">
            <a:avLst/>
          </a:prstGeom>
        </p:spPr>
      </p:pic>
      <p:sp>
        <p:nvSpPr>
          <p:cNvPr id="2" name="TextBox 1"/>
          <p:cNvSpPr txBox="1"/>
          <p:nvPr/>
        </p:nvSpPr>
        <p:spPr>
          <a:xfrm>
            <a:off x="341180" y="0"/>
            <a:ext cx="8458200" cy="954107"/>
          </a:xfrm>
          <a:prstGeom prst="rect">
            <a:avLst/>
          </a:prstGeom>
          <a:noFill/>
        </p:spPr>
        <p:txBody>
          <a:bodyPr wrap="square" rtlCol="0">
            <a:spAutoFit/>
          </a:bodyPr>
          <a:lstStyle/>
          <a:p>
            <a:pPr algn="ctr"/>
            <a:r>
              <a:rPr lang="en-US" sz="2800" b="1" dirty="0" smtClean="0">
                <a:solidFill>
                  <a:srgbClr val="00FF00"/>
                </a:solidFill>
                <a:latin typeface="Times New Roman" pitchFamily="18" charset="0"/>
                <a:cs typeface="Times New Roman" pitchFamily="18" charset="0"/>
              </a:rPr>
              <a:t>CÔNG ĐOÀN GIÁO DỤC  - ĐÀO TẠO QUẬN 3</a:t>
            </a:r>
          </a:p>
          <a:p>
            <a:pPr algn="ctr"/>
            <a:r>
              <a:rPr lang="en-US" sz="2800" b="1" dirty="0" smtClean="0">
                <a:solidFill>
                  <a:srgbClr val="00FF00"/>
                </a:solidFill>
                <a:latin typeface="Times New Roman" pitchFamily="18" charset="0"/>
                <a:cs typeface="Times New Roman" pitchFamily="18" charset="0"/>
              </a:rPr>
              <a:t>TRƯỜNG THCS PHAN SÀO NAM</a:t>
            </a:r>
            <a:endParaRPr lang="en-US" sz="2800" b="1" dirty="0">
              <a:solidFill>
                <a:srgbClr val="00FF00"/>
              </a:solidFill>
              <a:latin typeface="Times New Roman" pitchFamily="18" charset="0"/>
              <a:cs typeface="Times New Roman" pitchFamily="18" charset="0"/>
            </a:endParaRPr>
          </a:p>
        </p:txBody>
      </p:sp>
      <p:sp>
        <p:nvSpPr>
          <p:cNvPr id="3" name="TextBox 2"/>
          <p:cNvSpPr txBox="1"/>
          <p:nvPr/>
        </p:nvSpPr>
        <p:spPr>
          <a:xfrm>
            <a:off x="152400" y="2083475"/>
            <a:ext cx="8839200" cy="2031325"/>
          </a:xfrm>
          <a:prstGeom prst="rect">
            <a:avLst/>
          </a:prstGeom>
          <a:noFill/>
        </p:spPr>
        <p:txBody>
          <a:bodyPr wrap="square" rtlCol="0">
            <a:spAutoFit/>
          </a:bodyPr>
          <a:lstStyle/>
          <a:p>
            <a:pPr algn="ctr"/>
            <a:r>
              <a:rPr lang="en-US" sz="3600" b="1" dirty="0" smtClean="0">
                <a:solidFill>
                  <a:srgbClr val="FFFF00"/>
                </a:solidFill>
                <a:latin typeface="Times New Roman" pitchFamily="18" charset="0"/>
                <a:cs typeface="Times New Roman" pitchFamily="18" charset="0"/>
              </a:rPr>
              <a:t>HỘI THI: </a:t>
            </a:r>
            <a:r>
              <a:rPr lang="en-US" sz="3600" b="1" dirty="0">
                <a:solidFill>
                  <a:srgbClr val="FFFF00"/>
                </a:solidFill>
                <a:latin typeface="Times New Roman" pitchFamily="18" charset="0"/>
                <a:cs typeface="Times New Roman" pitchFamily="18" charset="0"/>
              </a:rPr>
              <a:t>TÌM HIỂU NGHỊ QUYẾT ĐẠI HỘI ĐẢNG CÁC CẤP </a:t>
            </a:r>
          </a:p>
          <a:p>
            <a:pPr algn="ctr"/>
            <a:r>
              <a:rPr lang="en-US" sz="3600" b="1" dirty="0">
                <a:solidFill>
                  <a:srgbClr val="FFFF00"/>
                </a:solidFill>
                <a:latin typeface="Times New Roman" pitchFamily="18" charset="0"/>
                <a:cs typeface="Times New Roman" pitchFamily="18" charset="0"/>
              </a:rPr>
              <a:t>NHIỆM KỲ 2015 – 2020 </a:t>
            </a:r>
          </a:p>
          <a:p>
            <a:endParaRPr lang="en-US" b="1" dirty="0">
              <a:latin typeface="Times New Roman" pitchFamily="18" charset="0"/>
              <a:cs typeface="Times New Roman" pitchFamily="18" charset="0"/>
            </a:endParaRPr>
          </a:p>
        </p:txBody>
      </p:sp>
      <p:sp>
        <p:nvSpPr>
          <p:cNvPr id="4" name="TextBox 3"/>
          <p:cNvSpPr txBox="1"/>
          <p:nvPr/>
        </p:nvSpPr>
        <p:spPr>
          <a:xfrm>
            <a:off x="3011620" y="6165502"/>
            <a:ext cx="6132380" cy="461665"/>
          </a:xfrm>
          <a:prstGeom prst="rect">
            <a:avLst/>
          </a:prstGeom>
          <a:noFill/>
        </p:spPr>
        <p:txBody>
          <a:bodyPr wrap="square" rtlCol="0">
            <a:spAutoFit/>
          </a:bodyPr>
          <a:lstStyle/>
          <a:p>
            <a:r>
              <a:rPr lang="en-US" sz="2400" b="1" dirty="0" smtClean="0">
                <a:solidFill>
                  <a:srgbClr val="FF0066"/>
                </a:solidFill>
                <a:latin typeface="Times New Roman" pitchFamily="18" charset="0"/>
                <a:cs typeface="Times New Roman" pitchFamily="18" charset="0"/>
              </a:rPr>
              <a:t>NGƯỜI THỰC HIỆN: LÊ THỊ HỒNG TÂM</a:t>
            </a:r>
            <a:endParaRPr lang="en-US" sz="2400" b="1" dirty="0">
              <a:solidFill>
                <a:srgbClr val="FF0066"/>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474360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in)">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Horizontal Scroll 4"/>
          <p:cNvSpPr/>
          <p:nvPr/>
        </p:nvSpPr>
        <p:spPr>
          <a:xfrm>
            <a:off x="76200" y="1066800"/>
            <a:ext cx="8839200" cy="3264932"/>
          </a:xfrm>
          <a:prstGeom prst="horizontalScroll">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err="1" smtClean="0">
                <a:solidFill>
                  <a:schemeClr val="tx1"/>
                </a:solidFill>
                <a:latin typeface="Times New Roman" pitchFamily="18" charset="0"/>
                <a:cs typeface="Times New Roman" pitchFamily="18" charset="0"/>
              </a:rPr>
              <a:t>Câu</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hỏi</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Tại</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sao</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phải</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xây</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dựng</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thành</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phố</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Hồ</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Chí</a:t>
            </a:r>
            <a:r>
              <a:rPr lang="en-US" sz="2800" b="1" dirty="0" smtClean="0">
                <a:solidFill>
                  <a:schemeClr val="tx1"/>
                </a:solidFill>
                <a:latin typeface="Times New Roman" pitchFamily="18" charset="0"/>
                <a:cs typeface="Times New Roman" pitchFamily="18" charset="0"/>
              </a:rPr>
              <a:t> Minh </a:t>
            </a:r>
            <a:r>
              <a:rPr lang="en-US" sz="2800" b="1" dirty="0" err="1" smtClean="0">
                <a:solidFill>
                  <a:schemeClr val="tx1"/>
                </a:solidFill>
                <a:latin typeface="Times New Roman" pitchFamily="18" charset="0"/>
                <a:cs typeface="Times New Roman" pitchFamily="18" charset="0"/>
              </a:rPr>
              <a:t>có</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chất</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lượng</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sống</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tốt</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Đồng</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chí</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hãy</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nêu</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những</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nhiệm</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vụ</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giải</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pháp</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cụ</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thể</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mà</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đồng</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chí</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cho</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là</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hiệu</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quả</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nhất</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để</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thực</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hiện</a:t>
            </a:r>
            <a:r>
              <a:rPr lang="en-US" sz="2800" b="1" dirty="0" smtClean="0">
                <a:solidFill>
                  <a:schemeClr val="tx1"/>
                </a:solidFill>
                <a:latin typeface="Times New Roman" pitchFamily="18" charset="0"/>
                <a:cs typeface="Times New Roman" pitchFamily="18" charset="0"/>
              </a:rPr>
              <a:t> </a:t>
            </a:r>
            <a:r>
              <a:rPr lang="en-US" sz="2800" b="1" dirty="0" err="1" smtClean="0">
                <a:solidFill>
                  <a:schemeClr val="tx1"/>
                </a:solidFill>
                <a:latin typeface="Times New Roman" pitchFamily="18" charset="0"/>
                <a:cs typeface="Times New Roman" pitchFamily="18" charset="0"/>
              </a:rPr>
              <a:t>nội</a:t>
            </a:r>
            <a:r>
              <a:rPr lang="en-US" sz="2800" b="1" dirty="0" smtClean="0">
                <a:solidFill>
                  <a:schemeClr val="tx1"/>
                </a:solidFill>
                <a:latin typeface="Times New Roman" pitchFamily="18" charset="0"/>
                <a:cs typeface="Times New Roman" pitchFamily="18" charset="0"/>
              </a:rPr>
              <a:t> dung </a:t>
            </a:r>
            <a:r>
              <a:rPr lang="en-US" sz="2800" b="1" dirty="0" err="1" smtClean="0">
                <a:solidFill>
                  <a:schemeClr val="tx1"/>
                </a:solidFill>
                <a:latin typeface="Times New Roman" pitchFamily="18" charset="0"/>
                <a:cs typeface="Times New Roman" pitchFamily="18" charset="0"/>
              </a:rPr>
              <a:t>trên</a:t>
            </a:r>
            <a:r>
              <a:rPr lang="en-US" sz="2800" b="1" dirty="0" smtClean="0">
                <a:solidFill>
                  <a:schemeClr val="tx1"/>
                </a:solidFill>
                <a:latin typeface="Times New Roman" pitchFamily="18" charset="0"/>
                <a:cs typeface="Times New Roman" pitchFamily="18" charset="0"/>
              </a:rPr>
              <a:t>?</a:t>
            </a:r>
            <a:endParaRPr lang="en-US" sz="2800" b="1"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484410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049953"/>
            <a:ext cx="8686800" cy="4524315"/>
          </a:xfrm>
          <a:prstGeom prst="rect">
            <a:avLst/>
          </a:prstGeom>
          <a:noFill/>
        </p:spPr>
        <p:txBody>
          <a:bodyPr wrap="square" rtlCol="0">
            <a:spAutoFit/>
          </a:bodyPr>
          <a:lstStyle/>
          <a:p>
            <a:pPr algn="just"/>
            <a:r>
              <a:rPr lang="en-US" sz="2400" dirty="0" err="1" smtClean="0">
                <a:latin typeface="Times New Roman" pitchFamily="18" charset="0"/>
                <a:cs typeface="Times New Roman" pitchFamily="18" charset="0"/>
              </a:rPr>
              <a:t>Xây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dựng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Hồ</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Chí</a:t>
            </a:r>
            <a:r>
              <a:rPr lang="en-US" sz="2400" dirty="0" smtClean="0">
                <a:latin typeface="Times New Roman" pitchFamily="18" charset="0"/>
                <a:cs typeface="Times New Roman" pitchFamily="18" charset="0"/>
              </a:rPr>
              <a:t> Minh </a:t>
            </a:r>
            <a:r>
              <a:rPr lang="en-US" sz="2400" dirty="0" err="1" smtClean="0">
                <a:latin typeface="Times New Roman" pitchFamily="18" charset="0"/>
                <a:cs typeface="Times New Roman" pitchFamily="18" charset="0"/>
              </a:rPr>
              <a:t>trở</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phố</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sống</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tốt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một</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giai</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đoạn</a:t>
            </a:r>
            <a:r>
              <a:rPr lang="en-US" sz="2400" dirty="0">
                <a:latin typeface="Times New Roman" pitchFamily="18" charset="0"/>
                <a:cs typeface="Times New Roman" pitchFamily="18" charset="0"/>
              </a:rPr>
              <a:t> 2015-2020 </a:t>
            </a:r>
            <a:r>
              <a:rPr lang="en-US" sz="2400" dirty="0" err="1">
                <a:latin typeface="Times New Roman" pitchFamily="18" charset="0"/>
                <a:cs typeface="Times New Roman" pitchFamily="18" charset="0"/>
              </a:rPr>
              <a:t>được</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ra</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Nghị</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quyết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Đại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hội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Đảng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bộ</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Minh </a:t>
            </a:r>
            <a:r>
              <a:rPr lang="en-US" sz="2400" dirty="0" err="1" smtClean="0">
                <a:latin typeface="Times New Roman" pitchFamily="18" charset="0"/>
                <a:cs typeface="Times New Roman" pitchFamily="18" charset="0"/>
              </a:rPr>
              <a:t>lần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thứ</a:t>
            </a:r>
            <a:r>
              <a:rPr lang="en-US" sz="2400" dirty="0" smtClean="0">
                <a:latin typeface="Times New Roman" pitchFamily="18" charset="0"/>
                <a:cs typeface="Times New Roman" pitchFamily="18" charset="0"/>
              </a:rPr>
              <a:t> X </a:t>
            </a:r>
            <a:r>
              <a:rPr lang="en-US" sz="2400" dirty="0" err="1" smtClean="0">
                <a:latin typeface="Times New Roman" pitchFamily="18" charset="0"/>
                <a:cs typeface="Times New Roman" pitchFamily="18" charset="0"/>
              </a:rPr>
              <a:t>nhiệm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kỳ</a:t>
            </a:r>
            <a:r>
              <a:rPr lang="en-US" sz="2400" dirty="0" smtClean="0">
                <a:latin typeface="Times New Roman" pitchFamily="18" charset="0"/>
                <a:cs typeface="Times New Roman" pitchFamily="18" charset="0"/>
              </a:rPr>
              <a:t> 2015 – 2020. Theo </a:t>
            </a:r>
            <a:r>
              <a:rPr lang="en-US" sz="2400" dirty="0" err="1" smtClean="0">
                <a:latin typeface="Times New Roman" pitchFamily="18" charset="0"/>
                <a:cs typeface="Times New Roman" pitchFamily="18" charset="0"/>
              </a:rPr>
              <a:t>tôi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đây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một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mục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tiêu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mang</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nội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chăm</a:t>
            </a:r>
            <a:r>
              <a:rPr lang="en-US" sz="2400" dirty="0">
                <a:latin typeface="Times New Roman" pitchFamily="18" charset="0"/>
                <a:cs typeface="Times New Roman" pitchFamily="18" charset="0"/>
              </a:rPr>
              <a:t> lo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đã</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Đây</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rất</a:t>
            </a:r>
            <a:r>
              <a:rPr lang="en-US" sz="2400" dirty="0">
                <a:latin typeface="Times New Roman" pitchFamily="18" charset="0"/>
                <a:cs typeface="Times New Roman" pitchFamily="18" charset="0"/>
              </a:rPr>
              <a:t> hay, </a:t>
            </a:r>
            <a:r>
              <a:rPr lang="en-US" sz="2400" dirty="0" err="1">
                <a:latin typeface="Times New Roman" pitchFamily="18" charset="0"/>
                <a:cs typeface="Times New Roman" pitchFamily="18" charset="0"/>
              </a:rPr>
              <a:t>rất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nói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vọng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vì</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đặt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cảnh</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phố</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chúng</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ta </a:t>
            </a:r>
            <a:r>
              <a:rPr lang="en-US" sz="2400" dirty="0" err="1">
                <a:latin typeface="Times New Roman" pitchFamily="18" charset="0"/>
                <a:cs typeface="Times New Roman" pitchFamily="18" charset="0"/>
              </a:rPr>
              <a:t>đang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mặt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Song, </a:t>
            </a:r>
            <a:r>
              <a:rPr lang="en-US" sz="2400" dirty="0" err="1">
                <a:latin typeface="Times New Roman" pitchFamily="18" charset="0"/>
                <a:cs typeface="Times New Roman" pitchFamily="18" charset="0"/>
              </a:rPr>
              <a:t>nếu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rõ</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thì</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tôi</a:t>
            </a:r>
            <a:r>
              <a:rPr lang="en-US" sz="2400" dirty="0">
                <a:latin typeface="Times New Roman" pitchFamily="18" charset="0"/>
                <a:cs typeface="Times New Roman" pitchFamily="18" charset="0"/>
              </a:rPr>
              <a:t> tin </a:t>
            </a:r>
            <a:r>
              <a:rPr lang="en-US" sz="2400" dirty="0" err="1">
                <a:latin typeface="Times New Roman" pitchFamily="18" charset="0"/>
                <a:cs typeface="Times New Roman" pitchFamily="18" charset="0"/>
              </a:rPr>
              <a:t>rằng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này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trở</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gần</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
        <p:nvSpPr>
          <p:cNvPr id="5" name="TextBox 4"/>
          <p:cNvSpPr txBox="1"/>
          <p:nvPr/>
        </p:nvSpPr>
        <p:spPr>
          <a:xfrm>
            <a:off x="1828800" y="314980"/>
            <a:ext cx="5181600" cy="523220"/>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I. MỤC ĐÍCH CHỌN VẤN ĐỀ</a:t>
            </a:r>
          </a:p>
        </p:txBody>
      </p:sp>
    </p:spTree>
    <p:extLst>
      <p:ext uri="{BB962C8B-B14F-4D97-AF65-F5344CB8AC3E}">
        <p14:creationId xmlns:p14="http://schemas.microsoft.com/office/powerpoint/2010/main" xmlns="" val="2756444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71800" y="76200"/>
            <a:ext cx="2514600" cy="523220"/>
          </a:xfrm>
          <a:prstGeom prst="rect">
            <a:avLst/>
          </a:prstGeom>
          <a:noFill/>
        </p:spPr>
        <p:txBody>
          <a:bodyPr wrap="square" rtlCol="0">
            <a:spAutoFit/>
          </a:bodyPr>
          <a:lstStyle/>
          <a:p>
            <a:pPr algn="ctr"/>
            <a:r>
              <a:rPr lang="en-US" sz="2800" b="1" dirty="0" smtClean="0">
                <a:solidFill>
                  <a:srgbClr val="FF0000"/>
                </a:solidFill>
                <a:latin typeface="Times New Roman" pitchFamily="18" charset="0"/>
                <a:cs typeface="Times New Roman" pitchFamily="18" charset="0"/>
              </a:rPr>
              <a:t>II. NỘI DUNG</a:t>
            </a:r>
            <a:endParaRPr lang="en-US" sz="2800" b="1" dirty="0">
              <a:solidFill>
                <a:srgbClr val="FF0000"/>
              </a:solidFill>
              <a:latin typeface="Times New Roman" pitchFamily="18" charset="0"/>
              <a:cs typeface="Times New Roman" pitchFamily="18" charset="0"/>
            </a:endParaRPr>
          </a:p>
        </p:txBody>
      </p:sp>
      <p:sp>
        <p:nvSpPr>
          <p:cNvPr id="5" name="TextBox 4"/>
          <p:cNvSpPr txBox="1"/>
          <p:nvPr/>
        </p:nvSpPr>
        <p:spPr>
          <a:xfrm>
            <a:off x="0" y="533400"/>
            <a:ext cx="8991600" cy="461665"/>
          </a:xfrm>
          <a:prstGeom prst="rect">
            <a:avLst/>
          </a:prstGeom>
          <a:noFill/>
        </p:spPr>
        <p:txBody>
          <a:bodyPr wrap="square" rtlCol="0">
            <a:spAutoFit/>
          </a:bodyPr>
          <a:lstStyle/>
          <a:p>
            <a:r>
              <a:rPr lang="en-US" sz="2400" b="1" cap="all" dirty="0" smtClean="0">
                <a:solidFill>
                  <a:srgbClr val="3333FF"/>
                </a:solidFill>
                <a:latin typeface="Times New Roman" pitchFamily="18" charset="0"/>
                <a:cs typeface="Times New Roman" pitchFamily="18" charset="0"/>
              </a:rPr>
              <a:t>1. </a:t>
            </a:r>
            <a:r>
              <a:rPr lang="en-US" sz="2400" b="1" cap="all" dirty="0" err="1" smtClean="0">
                <a:solidFill>
                  <a:srgbClr val="3333FF"/>
                </a:solidFill>
                <a:latin typeface="Times New Roman" pitchFamily="18" charset="0"/>
                <a:cs typeface="Times New Roman" pitchFamily="18" charset="0"/>
              </a:rPr>
              <a:t>Khái</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niệm</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về</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thành</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phố</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có</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chất</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lượng</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sống</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tốt</a:t>
            </a:r>
            <a:endParaRPr lang="en-US" sz="2400" b="1" cap="all" dirty="0">
              <a:solidFill>
                <a:srgbClr val="3333FF"/>
              </a:solidFill>
              <a:latin typeface="Times New Roman" pitchFamily="18" charset="0"/>
              <a:cs typeface="Times New Roman" pitchFamily="18" charset="0"/>
            </a:endParaRPr>
          </a:p>
        </p:txBody>
      </p:sp>
      <p:sp>
        <p:nvSpPr>
          <p:cNvPr id="6" name="TextBox 5"/>
          <p:cNvSpPr txBox="1"/>
          <p:nvPr/>
        </p:nvSpPr>
        <p:spPr>
          <a:xfrm>
            <a:off x="96982" y="1066800"/>
            <a:ext cx="8818418" cy="5632311"/>
          </a:xfrm>
          <a:prstGeom prst="rect">
            <a:avLst/>
          </a:prstGeom>
          <a:noFill/>
        </p:spPr>
        <p:txBody>
          <a:bodyPr wrap="square" rtlCol="0">
            <a:spAutoFit/>
          </a:bodyPr>
          <a:lstStyle/>
          <a:p>
            <a:pPr algn="just"/>
            <a:r>
              <a:rPr lang="vi-VN" sz="2400" dirty="0">
                <a:latin typeface="Times New Roman" pitchFamily="18" charset="0"/>
                <a:cs typeface="Times New Roman" pitchFamily="18" charset="0"/>
              </a:rPr>
              <a:t>Khái niệm “Thành phố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lượng</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sống tốt” của Thế giới là một khái niệm được đưa ra theo một danh sách căn cứ vào các cuộc điều tra thường niên về điều kiện sống, chất lượng cuộc sống, tiêu biểu là cuộc điều tra của Công ty tư vấn Mercer là đơn vị tư vấn hoạt động trên nhiều lĩnh vực như nguồn nhân lực, tài chính… Hàng năm, Mercer đều công bố bảng xếp hạng về chất lượng cuộc sống của các thành phố theo 39 tiêu chí của mình. Mercer phân tích chất lượng sống của các thành phố theo 39 yếu tố, nhóm lại trong 10 loại: Chính trị và môi trường xã hội; Môi trường kinh tế; Môi trường văn hóa - xã hội; Y tế và vệ sinh môi trường; Trường học và giáo dục; Dịch vụ công và giao thông vận tải; Giải trí; Hàng tiêu dùng; Nhà ở; Môi trường tự nhiên.  Chất lượng cuộc sống phụ thuộc vào rất nhiều yếu tố, dựa trên sự tổng hòa của các vấn đề liên quan đến cuộc sống con người từ chính trị, kinh tế, xã hội đến môi trường, hệ thống giao thông, chăm sóc sức khỏe, an ninh, giáo dục... </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xmlns="" val="219674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381000"/>
            <a:ext cx="9067800" cy="830997"/>
          </a:xfrm>
          <a:prstGeom prst="rect">
            <a:avLst/>
          </a:prstGeom>
          <a:noFill/>
        </p:spPr>
        <p:txBody>
          <a:bodyPr wrap="square" rtlCol="0">
            <a:spAutoFit/>
          </a:bodyPr>
          <a:lstStyle/>
          <a:p>
            <a:pPr algn="just"/>
            <a:r>
              <a:rPr lang="en-US" sz="2400" b="1" cap="all" dirty="0" smtClean="0">
                <a:solidFill>
                  <a:srgbClr val="3333FF"/>
                </a:solidFill>
                <a:latin typeface="Times New Roman" pitchFamily="18" charset="0"/>
                <a:cs typeface="Times New Roman" pitchFamily="18" charset="0"/>
              </a:rPr>
              <a:t>2. </a:t>
            </a:r>
            <a:r>
              <a:rPr lang="en-US" sz="2400" b="1" cap="all" dirty="0" err="1" smtClean="0">
                <a:solidFill>
                  <a:srgbClr val="3333FF"/>
                </a:solidFill>
                <a:latin typeface="Times New Roman" pitchFamily="18" charset="0"/>
                <a:cs typeface="Times New Roman" pitchFamily="18" charset="0"/>
              </a:rPr>
              <a:t>Quan</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điểm</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của</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cá</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nhân</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về</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Thành</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phố</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có</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chất</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lượng</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sống</a:t>
            </a:r>
            <a:r>
              <a:rPr lang="en-US" sz="2400" b="1" cap="all" dirty="0" smtClean="0">
                <a:solidFill>
                  <a:srgbClr val="3333FF"/>
                </a:solidFill>
                <a:latin typeface="Times New Roman" pitchFamily="18" charset="0"/>
                <a:cs typeface="Times New Roman" pitchFamily="18" charset="0"/>
              </a:rPr>
              <a:t> </a:t>
            </a:r>
            <a:r>
              <a:rPr lang="en-US" sz="2400" b="1" cap="all" dirty="0" err="1" smtClean="0">
                <a:solidFill>
                  <a:srgbClr val="3333FF"/>
                </a:solidFill>
                <a:latin typeface="Times New Roman" pitchFamily="18" charset="0"/>
                <a:cs typeface="Times New Roman" pitchFamily="18" charset="0"/>
              </a:rPr>
              <a:t>tốt</a:t>
            </a:r>
            <a:endParaRPr lang="en-US" sz="2400" b="1" cap="all" dirty="0">
              <a:solidFill>
                <a:srgbClr val="3333FF"/>
              </a:solidFill>
              <a:latin typeface="Times New Roman" pitchFamily="18" charset="0"/>
              <a:cs typeface="Times New Roman" pitchFamily="18" charset="0"/>
            </a:endParaRPr>
          </a:p>
        </p:txBody>
      </p:sp>
      <p:sp>
        <p:nvSpPr>
          <p:cNvPr id="6" name="TextBox 5"/>
          <p:cNvSpPr txBox="1"/>
          <p:nvPr/>
        </p:nvSpPr>
        <p:spPr>
          <a:xfrm>
            <a:off x="304800" y="1349276"/>
            <a:ext cx="8458200" cy="3108543"/>
          </a:xfrm>
          <a:prstGeom prst="rect">
            <a:avLst/>
          </a:prstGeom>
          <a:noFill/>
        </p:spPr>
        <p:txBody>
          <a:bodyPr wrap="square" rtlCol="0">
            <a:spAutoFit/>
          </a:bodyPr>
          <a:lstStyle/>
          <a:p>
            <a:pPr algn="just"/>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nơi</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an </a:t>
            </a:r>
            <a:r>
              <a:rPr lang="en-US" sz="2800" dirty="0" err="1" smtClean="0">
                <a:latin typeface="Times New Roman" pitchFamily="18" charset="0"/>
                <a:cs typeface="Times New Roman" pitchFamily="18" charset="0"/>
              </a:rPr>
              <a:t>toàn</a:t>
            </a:r>
            <a:endParaRPr lang="en-US" sz="2800" dirty="0" smtClean="0">
              <a:latin typeface="Times New Roman" pitchFamily="18" charset="0"/>
              <a:cs typeface="Times New Roman" pitchFamily="18" charset="0"/>
            </a:endParaRPr>
          </a:p>
          <a:p>
            <a:pPr algn="just"/>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thành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phố</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triển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đảm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bảo</a:t>
            </a:r>
            <a:endParaRPr lang="en-US" sz="2800" dirty="0" smtClean="0">
              <a:latin typeface="Times New Roman" pitchFamily="18" charset="0"/>
              <a:cs typeface="Times New Roman" pitchFamily="18" charset="0"/>
            </a:endParaRPr>
          </a:p>
          <a:p>
            <a:pPr algn="just"/>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chất</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lượng</a:t>
            </a:r>
            <a:r>
              <a:rPr lang="en-US" sz="2800" dirty="0">
                <a:latin typeface="Times New Roman" pitchFamily="18" charset="0"/>
                <a:cs typeface="Times New Roman" pitchFamily="18" charset="0"/>
              </a:rPr>
              <a:t> con </a:t>
            </a:r>
            <a:r>
              <a:rPr lang="en-US" sz="2800" dirty="0" err="1" smtClean="0">
                <a:latin typeface="Times New Roman" pitchFamily="18" charset="0"/>
                <a:cs typeface="Times New Roman" pitchFamily="18" charset="0"/>
              </a:rPr>
              <a:t>người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đảm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bảo</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nội</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dung </a:t>
            </a:r>
            <a:r>
              <a:rPr lang="en-US" sz="2800" dirty="0" err="1">
                <a:latin typeface="Times New Roman" pitchFamily="18" charset="0"/>
                <a:cs typeface="Times New Roman" pitchFamily="18" charset="0"/>
              </a:rPr>
              <a:t>cốt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lõi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việc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giữ</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gìn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giá</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truyền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xây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dựng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được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nếp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văn</a:t>
            </a:r>
            <a:r>
              <a:rPr lang="en-US" sz="2800" dirty="0" smtClean="0">
                <a:latin typeface="Times New Roman" pitchFamily="18" charset="0"/>
                <a:cs typeface="Times New Roman" pitchFamily="18" charset="0"/>
              </a:rPr>
              <a:t> minh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thời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đại</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toàn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cầu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xmlns="" val="129829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43200" y="76200"/>
            <a:ext cx="3505200" cy="461665"/>
          </a:xfrm>
          <a:prstGeom prst="rect">
            <a:avLst/>
          </a:prstGeom>
          <a:noFill/>
        </p:spPr>
        <p:txBody>
          <a:bodyPr wrap="square" rtlCol="0">
            <a:spAutoFit/>
          </a:bodyPr>
          <a:lstStyle/>
          <a:p>
            <a:r>
              <a:rPr lang="en-US" sz="2400" b="1" cap="all" dirty="0" smtClean="0">
                <a:solidFill>
                  <a:srgbClr val="3333FF"/>
                </a:solidFill>
                <a:latin typeface="Times New Roman" pitchFamily="18" charset="0"/>
                <a:cs typeface="Times New Roman" pitchFamily="18" charset="0"/>
              </a:rPr>
              <a:t>3. </a:t>
            </a:r>
            <a:r>
              <a:rPr lang="en-US" sz="2400" b="1" cap="all" dirty="0" err="1" smtClean="0">
                <a:solidFill>
                  <a:srgbClr val="3333FF"/>
                </a:solidFill>
                <a:latin typeface="Times New Roman" pitchFamily="18" charset="0"/>
                <a:cs typeface="Times New Roman" pitchFamily="18" charset="0"/>
              </a:rPr>
              <a:t>Các</a:t>
            </a:r>
            <a:r>
              <a:rPr lang="en-US" sz="2400" b="1" cap="all" dirty="0" smtClean="0">
                <a:solidFill>
                  <a:srgbClr val="3333FF"/>
                </a:solidFill>
                <a:latin typeface="Times New Roman" pitchFamily="18" charset="0"/>
                <a:cs typeface="Times New Roman" pitchFamily="18" charset="0"/>
              </a:rPr>
              <a:t> NHIỆM VỤ</a:t>
            </a:r>
            <a:endParaRPr lang="en-US" sz="2400" b="1" cap="all" dirty="0">
              <a:solidFill>
                <a:srgbClr val="3333FF"/>
              </a:solidFill>
              <a:latin typeface="Times New Roman" pitchFamily="18" charset="0"/>
              <a:cs typeface="Times New Roman" pitchFamily="18" charset="0"/>
            </a:endParaRPr>
          </a:p>
        </p:txBody>
      </p:sp>
      <p:sp>
        <p:nvSpPr>
          <p:cNvPr id="6" name="TextBox 5"/>
          <p:cNvSpPr txBox="1"/>
          <p:nvPr/>
        </p:nvSpPr>
        <p:spPr>
          <a:xfrm>
            <a:off x="228600" y="609600"/>
            <a:ext cx="8763000" cy="5909310"/>
          </a:xfrm>
          <a:prstGeom prst="rect">
            <a:avLst/>
          </a:prstGeom>
          <a:noFill/>
        </p:spPr>
        <p:txBody>
          <a:bodyPr wrap="square" rtlCol="0">
            <a:spAutoFit/>
          </a:bodyPr>
          <a:lstStyle/>
          <a:p>
            <a:pPr algn="just"/>
            <a:r>
              <a:rPr lang="en-US" sz="2000" dirty="0" err="1">
                <a:latin typeface="Times New Roman" pitchFamily="18" charset="0"/>
                <a:cs typeface="Times New Roman" pitchFamily="18" charset="0"/>
              </a:rPr>
              <a:t>Trước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hết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Thành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Hồ</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Chí</a:t>
            </a:r>
            <a:r>
              <a:rPr lang="en-US" sz="2000" dirty="0">
                <a:latin typeface="Times New Roman" pitchFamily="18" charset="0"/>
                <a:cs typeface="Times New Roman" pitchFamily="18" charset="0"/>
              </a:rPr>
              <a:t> Minh </a:t>
            </a:r>
            <a:r>
              <a:rPr lang="en-US" sz="2000" dirty="0" err="1">
                <a:latin typeface="Times New Roman" pitchFamily="18" charset="0"/>
                <a:cs typeface="Times New Roman" pitchFamily="18" charset="0"/>
              </a:rPr>
              <a:t>phải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quyết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bài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toán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vấn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đề</a:t>
            </a:r>
            <a:r>
              <a:rPr lang="en-US" sz="2000" dirty="0">
                <a:latin typeface="Times New Roman" pitchFamily="18" charset="0"/>
                <a:cs typeface="Times New Roman" pitchFamily="18" charset="0"/>
              </a:rPr>
              <a:t> nan </a:t>
            </a:r>
            <a:r>
              <a:rPr lang="en-US" sz="2000" dirty="0" err="1">
                <a:latin typeface="Times New Roman" pitchFamily="18" charset="0"/>
                <a:cs typeface="Times New Roman" pitchFamily="18" charset="0"/>
              </a:rPr>
              <a:t>giải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nhất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hiện</a:t>
            </a:r>
            <a:r>
              <a:rPr lang="en-US" sz="2000" dirty="0">
                <a:latin typeface="Times New Roman" pitchFamily="18" charset="0"/>
                <a:cs typeface="Times New Roman" pitchFamily="18" charset="0"/>
              </a:rPr>
              <a:t> nay; </a:t>
            </a:r>
            <a:r>
              <a:rPr lang="en-US" sz="2000" dirty="0" err="1">
                <a:latin typeface="Times New Roman" pitchFamily="18" charset="0"/>
                <a:cs typeface="Times New Roman" pitchFamily="18" charset="0"/>
              </a:rPr>
              <a:t>phải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đột</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phá</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vê</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chống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xe</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nâng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cao</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tỷ</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lê</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người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dân</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sử</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dụng</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phương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Thành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Hồ</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Chí</a:t>
            </a:r>
            <a:r>
              <a:rPr lang="en-US" sz="2000" dirty="0">
                <a:latin typeface="Times New Roman" pitchFamily="18" charset="0"/>
                <a:cs typeface="Times New Roman" pitchFamily="18" charset="0"/>
              </a:rPr>
              <a:t> Minh </a:t>
            </a:r>
            <a:r>
              <a:rPr lang="en-US" sz="2000" dirty="0" err="1">
                <a:latin typeface="Times New Roman" pitchFamily="18" charset="0"/>
                <a:cs typeface="Times New Roman" pitchFamily="18" charset="0"/>
              </a:rPr>
              <a:t>cần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nghiêm</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và</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thường</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xuyên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chiếm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lê</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vỉa</a:t>
            </a:r>
            <a:r>
              <a:rPr lang="en-US" sz="2000" dirty="0">
                <a:latin typeface="Times New Roman" pitchFamily="18" charset="0"/>
                <a:cs typeface="Times New Roman" pitchFamily="18" charset="0"/>
              </a:rPr>
              <a:t> hè </a:t>
            </a:r>
            <a:r>
              <a:rPr lang="en-US" sz="2000" dirty="0" err="1">
                <a:latin typeface="Times New Roman" pitchFamily="18" charset="0"/>
                <a:cs typeface="Times New Roman" pitchFamily="18" charset="0"/>
              </a:rPr>
              <a:t>thông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thoáng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dê</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hoạt</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mở</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rộng</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giao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hiện</a:t>
            </a:r>
            <a:r>
              <a:rPr lang="en-US" sz="2000" dirty="0">
                <a:latin typeface="Times New Roman" pitchFamily="18" charset="0"/>
                <a:cs typeface="Times New Roman" pitchFamily="18" charset="0"/>
              </a:rPr>
              <a:t> chỉ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100% </a:t>
            </a:r>
            <a:r>
              <a:rPr lang="en-US" sz="2000" dirty="0" err="1">
                <a:latin typeface="Times New Roman" pitchFamily="18" charset="0"/>
                <a:cs typeface="Times New Roman" pitchFamily="18" charset="0"/>
              </a:rPr>
              <a:t>dân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được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cấp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nước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chuẩn</a:t>
            </a:r>
            <a:r>
              <a:rPr lang="en-US" sz="2000" dirty="0">
                <a:latin typeface="Times New Roman" pitchFamily="18" charset="0"/>
                <a:cs typeface="Times New Roman" pitchFamily="18" charset="0"/>
              </a:rPr>
              <a:t>; có </a:t>
            </a:r>
            <a:r>
              <a:rPr lang="en-US" sz="2000" dirty="0" err="1">
                <a:latin typeface="Times New Roman" pitchFamily="18" charset="0"/>
                <a:cs typeface="Times New Roman" pitchFamily="18" charset="0"/>
              </a:rPr>
              <a:t>biện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pháp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giảm</a:t>
            </a:r>
            <a:r>
              <a:rPr lang="en-US" sz="2000" dirty="0">
                <a:latin typeface="Times New Roman" pitchFamily="18" charset="0"/>
                <a:cs typeface="Times New Roman" pitchFamily="18" charset="0"/>
              </a:rPr>
              <a:t> ô </a:t>
            </a:r>
            <a:r>
              <a:rPr lang="en-US" sz="2000" dirty="0" err="1">
                <a:latin typeface="Times New Roman" pitchFamily="18" charset="0"/>
                <a:cs typeface="Times New Roman" pitchFamily="18" charset="0"/>
              </a:rPr>
              <a:t>nhiễm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môi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khói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bụi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ồn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nhất</a:t>
            </a:r>
            <a:r>
              <a:rPr lang="en-US" sz="2000" dirty="0">
                <a:latin typeface="Times New Roman" pitchFamily="18" charset="0"/>
                <a:cs typeface="Times New Roman" pitchFamily="18" charset="0"/>
              </a:rPr>
              <a:t> là </a:t>
            </a:r>
            <a:r>
              <a:rPr lang="en-US" sz="2000" dirty="0" err="1">
                <a:latin typeface="Times New Roman" pitchFamily="18" charset="0"/>
                <a:cs typeface="Times New Roman" pitchFamily="18" charset="0"/>
              </a:rPr>
              <a:t>nơi</a:t>
            </a:r>
            <a:r>
              <a:rPr lang="en-US" sz="2000" dirty="0">
                <a:latin typeface="Times New Roman" pitchFamily="18" charset="0"/>
                <a:cs typeface="Times New Roman" pitchFamily="18" charset="0"/>
              </a:rPr>
              <a:t> có </a:t>
            </a:r>
            <a:r>
              <a:rPr lang="en-US" sz="2000" dirty="0" err="1">
                <a:latin typeface="Times New Roman" pitchFamily="18" charset="0"/>
                <a:cs typeface="Times New Roman" pitchFamily="18" charset="0"/>
              </a:rPr>
              <a:t>đông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đột</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phá</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chống</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ngập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nước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đô</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thị</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thu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gom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tốt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đảm</a:t>
            </a:r>
            <a:r>
              <a:rPr lang="en-US" sz="2000" dirty="0">
                <a:latin typeface="Times New Roman" pitchFamily="18" charset="0"/>
                <a:cs typeface="Times New Roman" pitchFamily="18" charset="0"/>
              </a:rPr>
              <a:t> an </a:t>
            </a:r>
            <a:r>
              <a:rPr lang="en-US" sz="2000" dirty="0" err="1">
                <a:latin typeface="Times New Roman" pitchFamily="18" charset="0"/>
                <a:cs typeface="Times New Roman" pitchFamily="18" charset="0"/>
              </a:rPr>
              <a:t>toàn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vê</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phẩm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đô</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thị</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nâng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cao</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tỷ</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lệ</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cây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còn</a:t>
            </a:r>
            <a:r>
              <a:rPr lang="en-US" sz="2000" dirty="0">
                <a:latin typeface="Times New Roman" pitchFamily="18" charset="0"/>
                <a:cs typeface="Times New Roman" pitchFamily="18" charset="0"/>
              </a:rPr>
              <a:t> quá </a:t>
            </a:r>
            <a:r>
              <a:rPr lang="en-US" sz="2000" dirty="0" err="1">
                <a:latin typeface="Times New Roman" pitchFamily="18" charset="0"/>
                <a:cs typeface="Times New Roman" pitchFamily="18" charset="0"/>
              </a:rPr>
              <a:t>thấp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hiện</a:t>
            </a:r>
            <a:r>
              <a:rPr lang="en-US" sz="2000" dirty="0">
                <a:latin typeface="Times New Roman" pitchFamily="18" charset="0"/>
                <a:cs typeface="Times New Roman" pitchFamily="18" charset="0"/>
              </a:rPr>
              <a:t> nay; </a:t>
            </a:r>
            <a:r>
              <a:rPr lang="en-US" sz="2000" dirty="0" err="1">
                <a:latin typeface="Times New Roman" pitchFamily="18" charset="0"/>
                <a:cs typeface="Times New Roman" pitchFamily="18" charset="0"/>
              </a:rPr>
              <a:t>Bảo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tồn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các</a:t>
            </a:r>
            <a:r>
              <a:rPr lang="en-US" sz="2000" dirty="0">
                <a:latin typeface="Times New Roman" pitchFamily="18" charset="0"/>
                <a:cs typeface="Times New Roman" pitchFamily="18" charset="0"/>
              </a:rPr>
              <a:t> di </a:t>
            </a:r>
            <a:r>
              <a:rPr lang="en-US" sz="2000" dirty="0" err="1">
                <a:latin typeface="Times New Roman" pitchFamily="18" charset="0"/>
                <a:cs typeface="Times New Roman" pitchFamily="18" charset="0"/>
              </a:rPr>
              <a:t>tích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lịch</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sử</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các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địa</a:t>
            </a:r>
            <a:r>
              <a:rPr lang="en-US" sz="2000" dirty="0">
                <a:latin typeface="Times New Roman" pitchFamily="18" charset="0"/>
                <a:cs typeface="Times New Roman" pitchFamily="18" charset="0"/>
              </a:rPr>
              <a:t> chỉ </a:t>
            </a:r>
            <a:r>
              <a:rPr lang="en-US" sz="2000" dirty="0" err="1">
                <a:latin typeface="Times New Roman" pitchFamily="18" charset="0"/>
                <a:cs typeface="Times New Roman" pitchFamily="18" charset="0"/>
              </a:rPr>
              <a:t>văn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hóa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đặc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sắc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phô</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quyết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tốt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đê</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nhà</a:t>
            </a:r>
            <a:r>
              <a:rPr lang="en-US" sz="2000" dirty="0" smtClean="0">
                <a:latin typeface="Times New Roman" pitchFamily="18" charset="0"/>
                <a:cs typeface="Times New Roman" pitchFamily="18" charset="0"/>
              </a:rPr>
              <a:t> ở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nhất</a:t>
            </a:r>
            <a:r>
              <a:rPr lang="en-US" sz="2000" dirty="0">
                <a:latin typeface="Times New Roman" pitchFamily="18" charset="0"/>
                <a:cs typeface="Times New Roman" pitchFamily="18" charset="0"/>
              </a:rPr>
              <a:t> là </a:t>
            </a:r>
            <a:r>
              <a:rPr lang="en-US" sz="2000" dirty="0" err="1" smtClean="0">
                <a:latin typeface="Times New Roman" pitchFamily="18" charset="0"/>
                <a:cs typeface="Times New Roman" pitchFamily="18" charset="0"/>
              </a:rPr>
              <a:t>nhà</a:t>
            </a:r>
            <a:r>
              <a:rPr lang="en-US" sz="2000" dirty="0" smtClean="0">
                <a:latin typeface="Times New Roman" pitchFamily="18" charset="0"/>
                <a:cs typeface="Times New Roman" pitchFamily="18" charset="0"/>
              </a:rPr>
              <a:t> ở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nhập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thấp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nghèo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tê</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nạn</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xã</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hội</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vốn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nhối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sống</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xã</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hội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bất</a:t>
            </a:r>
            <a:r>
              <a:rPr lang="en-US" sz="2000" dirty="0">
                <a:latin typeface="Times New Roman" pitchFamily="18" charset="0"/>
                <a:cs typeface="Times New Roman" pitchFamily="18" charset="0"/>
              </a:rPr>
              <a:t> an </a:t>
            </a:r>
            <a:r>
              <a:rPr lang="en-US" sz="2000" dirty="0" err="1">
                <a:latin typeface="Times New Roman" pitchFamily="18" charset="0"/>
                <a:cs typeface="Times New Roman" pitchFamily="18" charset="0"/>
              </a:rPr>
              <a:t>cho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người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dân</a:t>
            </a:r>
            <a:r>
              <a:rPr lang="en-US" sz="2000" dirty="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và</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khách</a:t>
            </a:r>
            <a:r>
              <a:rPr lang="en-US" sz="2000" dirty="0">
                <a:latin typeface="Times New Roman" pitchFamily="18" charset="0"/>
                <a:cs typeface="Times New Roman" pitchFamily="18" charset="0"/>
              </a:rPr>
              <a:t> du </a:t>
            </a:r>
            <a:r>
              <a:rPr lang="en-US" sz="2000" dirty="0" err="1">
                <a:latin typeface="Times New Roman" pitchFamily="18" charset="0"/>
                <a:cs typeface="Times New Roman" pitchFamily="18" charset="0"/>
              </a:rPr>
              <a:t>lịch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pháp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thích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đê</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quyết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tê</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nạn</a:t>
            </a:r>
            <a:r>
              <a:rPr lang="en-US" sz="2000" dirty="0">
                <a:latin typeface="Times New Roman" pitchFamily="18" charset="0"/>
                <a:cs typeface="Times New Roman" pitchFamily="18" charset="0"/>
              </a:rPr>
              <a:t> ma </a:t>
            </a:r>
            <a:r>
              <a:rPr lang="en-US" sz="2000" dirty="0" err="1">
                <a:latin typeface="Times New Roman" pitchFamily="18" charset="0"/>
                <a:cs typeface="Times New Roman" pitchFamily="18" charset="0"/>
              </a:rPr>
              <a:t>túy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cướp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giật</a:t>
            </a:r>
            <a:r>
              <a:rPr lang="en-US" sz="2000" dirty="0">
                <a:latin typeface="Times New Roman" pitchFamily="18" charset="0"/>
                <a:cs typeface="Times New Roman" pitchFamily="18" charset="0"/>
              </a:rPr>
              <a:t>... Rõ </a:t>
            </a:r>
            <a:r>
              <a:rPr lang="en-US" sz="2000" dirty="0" err="1">
                <a:latin typeface="Times New Roman" pitchFamily="18" charset="0"/>
                <a:cs typeface="Times New Roman" pitchFamily="18" charset="0"/>
              </a:rPr>
              <a:t>ràng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những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tiêu</a:t>
            </a:r>
            <a:r>
              <a:rPr lang="en-US" sz="2000" dirty="0">
                <a:latin typeface="Times New Roman" pitchFamily="18" charset="0"/>
                <a:cs typeface="Times New Roman" pitchFamily="18" charset="0"/>
              </a:rPr>
              <a:t> chí </a:t>
            </a:r>
            <a:r>
              <a:rPr lang="en-US" sz="2000" dirty="0" err="1">
                <a:latin typeface="Times New Roman" pitchFamily="18" charset="0"/>
                <a:cs typeface="Times New Roman" pitchFamily="18" charset="0"/>
              </a:rPr>
              <a:t>trên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đây</a:t>
            </a:r>
            <a:r>
              <a:rPr lang="en-US" sz="2000" dirty="0">
                <a:latin typeface="Times New Roman" pitchFamily="18" charset="0"/>
                <a:cs typeface="Times New Roman" pitchFamily="18" charset="0"/>
              </a:rPr>
              <a:t> là </a:t>
            </a:r>
            <a:r>
              <a:rPr lang="en-US" sz="2000" dirty="0" err="1">
                <a:latin typeface="Times New Roman" pitchFamily="18" charset="0"/>
                <a:cs typeface="Times New Roman" pitchFamily="18" charset="0"/>
              </a:rPr>
              <a:t>những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thức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vừa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cấp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bách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vừa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lâu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đối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với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việc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nâng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chất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lượng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cuộc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sống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của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cư</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dân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Thành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phô</a:t>
            </a:r>
            <a:r>
              <a:rPr lang="en-US" sz="2000" dirty="0">
                <a:latin typeface="Times New Roman" pitchFamily="18" charset="0"/>
                <a:cs typeface="Times New Roman" pitchFamily="18" charset="0"/>
              </a:rPr>
              <a:t>́.</a:t>
            </a:r>
          </a:p>
          <a:p>
            <a:endParaRPr lang="en-US" dirty="0"/>
          </a:p>
        </p:txBody>
      </p:sp>
    </p:spTree>
    <p:extLst>
      <p:ext uri="{BB962C8B-B14F-4D97-AF65-F5344CB8AC3E}">
        <p14:creationId xmlns:p14="http://schemas.microsoft.com/office/powerpoint/2010/main" xmlns="" val="1890530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5800" y="533400"/>
            <a:ext cx="8077200" cy="5539978"/>
          </a:xfrm>
          <a:prstGeom prst="rect">
            <a:avLst/>
          </a:prstGeom>
          <a:noFill/>
        </p:spPr>
        <p:txBody>
          <a:bodyPr wrap="square" rtlCol="0">
            <a:spAutoFit/>
          </a:bodyPr>
          <a:lstStyle/>
          <a:p>
            <a:pPr algn="just"/>
            <a:r>
              <a:rPr lang="en-US" sz="2400" dirty="0" err="1" smtClean="0">
                <a:latin typeface="Times New Roman" pitchFamily="18" charset="0"/>
                <a:cs typeface="Times New Roman" pitchFamily="18" charset="0"/>
              </a:rPr>
              <a:t>Thứ</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thân</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người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người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nâng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cao</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giá</a:t>
            </a:r>
            <a:r>
              <a:rPr lang="en-US" sz="2400" dirty="0" smtClean="0">
                <a:latin typeface="Times New Roman" pitchFamily="18" charset="0"/>
                <a:cs typeface="Times New Roman" pitchFamily="18" charset="0"/>
              </a:rPr>
              <a:t> trị </a:t>
            </a:r>
            <a:r>
              <a:rPr lang="en-US" sz="2400" dirty="0" err="1">
                <a:latin typeface="Times New Roman" pitchFamily="18" charset="0"/>
                <a:cs typeface="Times New Roman" pitchFamily="18" charset="0"/>
              </a:rPr>
              <a:t>vốn</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người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hết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a:t>
            </a:r>
            <a:r>
              <a:rPr lang="en-US" sz="2400" dirty="0">
                <a:latin typeface="Times New Roman" pitchFamily="18" charset="0"/>
                <a:cs typeface="Times New Roman" pitchFamily="18" charset="0"/>
              </a:rPr>
              <a:t> Minh </a:t>
            </a:r>
            <a:r>
              <a:rPr lang="en-US" sz="2400" dirty="0" err="1">
                <a:latin typeface="Times New Roman" pitchFamily="18" charset="0"/>
                <a:cs typeface="Times New Roman" pitchFamily="18" charset="0"/>
              </a:rPr>
              <a:t>phải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dục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gian</a:t>
            </a:r>
            <a:r>
              <a:rPr lang="en-US" sz="2400" dirty="0">
                <a:latin typeface="Times New Roman" pitchFamily="18" charset="0"/>
                <a:cs typeface="Times New Roman" pitchFamily="18" charset="0"/>
              </a:rPr>
              <a:t> qua, </a:t>
            </a:r>
            <a:r>
              <a:rPr lang="en-US" sz="2400" dirty="0" err="1">
                <a:latin typeface="Times New Roman" pitchFamily="18" charset="0"/>
                <a:cs typeface="Times New Roman" pitchFamily="18" charset="0"/>
              </a:rPr>
              <a:t>thực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kết</a:t>
            </a:r>
            <a:r>
              <a:rPr lang="en-US" sz="2400" dirty="0">
                <a:latin typeface="Times New Roman" pitchFamily="18" charset="0"/>
                <a:cs typeface="Times New Roman" pitchFamily="18" charset="0"/>
              </a:rPr>
              <a:t> quả </a:t>
            </a:r>
            <a:r>
              <a:rPr lang="en-US" sz="2400" dirty="0" err="1">
                <a:latin typeface="Times New Roman" pitchFamily="18" charset="0"/>
                <a:cs typeface="Times New Roman" pitchFamily="18" charset="0"/>
              </a:rPr>
              <a:t>cao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tiêu</a:t>
            </a:r>
            <a:r>
              <a:rPr lang="en-US" sz="2400" dirty="0">
                <a:latin typeface="Times New Roman" pitchFamily="18" charset="0"/>
                <a:cs typeface="Times New Roman" pitchFamily="18" charset="0"/>
              </a:rPr>
              <a:t> chí </a:t>
            </a:r>
            <a:r>
              <a:rPr lang="en-US" sz="2400" dirty="0" err="1">
                <a:latin typeface="Times New Roman" pitchFamily="18" charset="0"/>
                <a:cs typeface="Times New Roman" pitchFamily="18" charset="0"/>
              </a:rPr>
              <a:t>vê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dục</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nêu</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chính</a:t>
            </a:r>
            <a:r>
              <a:rPr lang="en-US" sz="2400" dirty="0">
                <a:latin typeface="Times New Roman" pitchFamily="18" charset="0"/>
                <a:cs typeface="Times New Roman" pitchFamily="18" charset="0"/>
              </a:rPr>
              <a:t> trị </a:t>
            </a:r>
            <a:r>
              <a:rPr lang="en-US" sz="2400" dirty="0" err="1">
                <a:latin typeface="Times New Roman" pitchFamily="18" charset="0"/>
                <a:cs typeface="Times New Roman" pitchFamily="18" charset="0"/>
              </a:rPr>
              <a:t>Đại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hội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biểu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X, </a:t>
            </a:r>
            <a:r>
              <a:rPr lang="en-US" sz="2400" dirty="0" err="1">
                <a:latin typeface="Times New Roman" pitchFamily="18" charset="0"/>
                <a:cs typeface="Times New Roman" pitchFamily="18" charset="0"/>
              </a:rPr>
              <a:t>nâng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trí.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việc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thiểu</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tỷ</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lê</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thất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nghiệp</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việc</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làm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nâng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chất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việc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hiểm</a:t>
            </a:r>
            <a:r>
              <a:rPr lang="en-US" sz="2400" dirty="0">
                <a:latin typeface="Times New Roman" pitchFamily="18" charset="0"/>
                <a:cs typeface="Times New Roman" pitchFamily="18" charset="0"/>
              </a:rPr>
              <a:t> y </a:t>
            </a:r>
            <a:r>
              <a:rPr lang="en-US" sz="2400" dirty="0" err="1">
                <a:latin typeface="Times New Roman" pitchFamily="18" charset="0"/>
                <a:cs typeface="Times New Roman" pitchFamily="18" charset="0"/>
              </a:rPr>
              <a:t>tê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kiện</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năng</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dịch</a:t>
            </a:r>
            <a:r>
              <a:rPr lang="en-US" sz="2400" dirty="0">
                <a:latin typeface="Times New Roman" pitchFamily="18" charset="0"/>
                <a:cs typeface="Times New Roman" pitchFamily="18" charset="0"/>
              </a:rPr>
              <a:t> vụ y </a:t>
            </a:r>
            <a:r>
              <a:rPr lang="en-US" sz="2400" dirty="0" err="1">
                <a:latin typeface="Times New Roman" pitchFamily="18" charset="0"/>
                <a:cs typeface="Times New Roman" pitchFamily="18" charset="0"/>
              </a:rPr>
              <a:t>tê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pháp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trạng</a:t>
            </a:r>
            <a:r>
              <a:rPr lang="en-US" sz="2400" dirty="0">
                <a:latin typeface="Times New Roman" pitchFamily="18" charset="0"/>
                <a:cs typeface="Times New Roman" pitchFamily="18" charset="0"/>
              </a:rPr>
              <a:t> quá </a:t>
            </a:r>
            <a:r>
              <a:rPr lang="en-US" sz="2400" dirty="0" err="1">
                <a:latin typeface="Times New Roman" pitchFamily="18" charset="0"/>
                <a:cs typeface="Times New Roman" pitchFamily="18" charset="0"/>
              </a:rPr>
              <a:t>tải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bệnh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viện</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Thành</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phô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hiện</a:t>
            </a:r>
            <a:r>
              <a:rPr lang="en-US" sz="2400" dirty="0">
                <a:latin typeface="Times New Roman" pitchFamily="18" charset="0"/>
                <a:cs typeface="Times New Roman" pitchFamily="18" charset="0"/>
              </a:rPr>
              <a:t> nay.</a:t>
            </a:r>
          </a:p>
          <a:p>
            <a:endParaRPr lang="en-US" dirty="0"/>
          </a:p>
        </p:txBody>
      </p:sp>
    </p:spTree>
    <p:extLst>
      <p:ext uri="{BB962C8B-B14F-4D97-AF65-F5344CB8AC3E}">
        <p14:creationId xmlns:p14="http://schemas.microsoft.com/office/powerpoint/2010/main" xmlns="" val="2845214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5526" y="381000"/>
            <a:ext cx="8603673" cy="5632311"/>
          </a:xfrm>
          <a:prstGeom prst="rect">
            <a:avLst/>
          </a:prstGeom>
          <a:noFill/>
        </p:spPr>
        <p:txBody>
          <a:bodyPr wrap="square" rtlCol="0">
            <a:spAutoFit/>
          </a:bodyPr>
          <a:lstStyle/>
          <a:p>
            <a:pPr algn="just"/>
            <a:r>
              <a:rPr lang="en-US" sz="2400" dirty="0" err="1" smtClean="0">
                <a:latin typeface="Times New Roman" pitchFamily="18" charset="0"/>
                <a:cs typeface="Times New Roman" pitchFamily="18" charset="0"/>
              </a:rPr>
              <a:t>Thứ</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nghèo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vững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nghèo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chiều</a:t>
            </a:r>
            <a:r>
              <a:rPr lang="en-US" sz="2400" dirty="0">
                <a:latin typeface="Times New Roman" pitchFamily="18" charset="0"/>
                <a:cs typeface="Times New Roman" pitchFamily="18" charset="0"/>
              </a:rPr>
              <a:t>; có </a:t>
            </a:r>
            <a:r>
              <a:rPr lang="en-US" sz="2400" dirty="0" err="1">
                <a:latin typeface="Times New Roman" pitchFamily="18" charset="0"/>
                <a:cs typeface="Times New Roman" pitchFamily="18" charset="0"/>
              </a:rPr>
              <a:t>giải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pháp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hẹp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khoảng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nghèo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định</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xã</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hội</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phát</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triển</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bền</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vững</a:t>
            </a:r>
            <a:r>
              <a:rPr lang="en-US" sz="2400" dirty="0">
                <a:latin typeface="Times New Roman" pitchFamily="18" charset="0"/>
                <a:cs typeface="Times New Roman" pitchFamily="18" charset="0"/>
              </a:rPr>
              <a:t>.</a:t>
            </a:r>
          </a:p>
          <a:p>
            <a:pPr algn="just"/>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đổi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lý</a:t>
            </a:r>
            <a:r>
              <a:rPr lang="en-US" sz="2400" dirty="0" smtClean="0">
                <a:latin typeface="Times New Roman" pitchFamily="18" charset="0"/>
                <a:cs typeface="Times New Roman" pitchFamily="18" charset="0"/>
              </a:rPr>
              <a:t>, dù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phải</a:t>
            </a:r>
            <a:r>
              <a:rPr lang="en-US" sz="2400" dirty="0">
                <a:latin typeface="Times New Roman" pitchFamily="18" charset="0"/>
                <a:cs typeface="Times New Roman" pitchFamily="18" charset="0"/>
              </a:rPr>
              <a:t> là </a:t>
            </a:r>
            <a:r>
              <a:rPr lang="en-US" sz="2400" dirty="0" err="1">
                <a:latin typeface="Times New Roman" pitchFamily="18" charset="0"/>
                <a:cs typeface="Times New Roman" pitchFamily="18" charset="0"/>
              </a:rPr>
              <a:t>tiêu</a:t>
            </a:r>
            <a:r>
              <a:rPr lang="en-US" sz="2400" dirty="0">
                <a:latin typeface="Times New Roman" pitchFamily="18" charset="0"/>
                <a:cs typeface="Times New Roman" pitchFamily="18" charset="0"/>
              </a:rPr>
              <a:t> chí </a:t>
            </a:r>
            <a:r>
              <a:rPr lang="en-US" sz="2400" dirty="0" err="1">
                <a:latin typeface="Times New Roman" pitchFamily="18" charset="0"/>
                <a:cs typeface="Times New Roman" pitchFamily="18" charset="0"/>
              </a:rPr>
              <a:t>thê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chất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tốt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lại</a:t>
            </a:r>
            <a:r>
              <a:rPr lang="en-US" sz="2400" dirty="0">
                <a:latin typeface="Times New Roman" pitchFamily="18" charset="0"/>
                <a:cs typeface="Times New Roman" pitchFamily="18" charset="0"/>
              </a:rPr>
              <a:t> là </a:t>
            </a:r>
            <a:r>
              <a:rPr lang="en-US" sz="2400" dirty="0" err="1">
                <a:latin typeface="Times New Roman" pitchFamily="18" charset="0"/>
                <a:cs typeface="Times New Roman" pitchFamily="18" charset="0"/>
              </a:rPr>
              <a:t>yếu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cuộc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liêu</a:t>
            </a:r>
            <a:r>
              <a:rPr lang="en-US" sz="2400" dirty="0">
                <a:latin typeface="Times New Roman" pitchFamily="18" charset="0"/>
                <a:cs typeface="Times New Roman" pitchFamily="18" charset="0"/>
              </a:rPr>
              <a:t> có </a:t>
            </a:r>
            <a:r>
              <a:rPr lang="en-US" sz="2400" dirty="0" err="1">
                <a:latin typeface="Times New Roman" pitchFamily="18" charset="0"/>
                <a:cs typeface="Times New Roman" pitchFamily="18" charset="0"/>
              </a:rPr>
              <a:t>sức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sống</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khá</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bền</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dai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hội</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nên</a:t>
            </a:r>
            <a:r>
              <a:rPr lang="en-US" sz="2400" dirty="0">
                <a:latin typeface="Times New Roman" pitchFamily="18" charset="0"/>
                <a:cs typeface="Times New Roman" pitchFamily="18" charset="0"/>
              </a:rPr>
              <a:t> dù </a:t>
            </a:r>
            <a:r>
              <a:rPr lang="en-US" sz="2400" dirty="0" err="1" smtClean="0">
                <a:latin typeface="Times New Roman" pitchFamily="18" charset="0"/>
                <a:cs typeface="Times New Roman" pitchFamily="18" charset="0"/>
              </a:rPr>
              <a:t>đã</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xuyên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đến</a:t>
            </a:r>
            <a:r>
              <a:rPr lang="en-US" sz="2400" dirty="0">
                <a:latin typeface="Times New Roman" pitchFamily="18" charset="0"/>
                <a:cs typeface="Times New Roman" pitchFamily="18" charset="0"/>
              </a:rPr>
              <a:t> nay </a:t>
            </a:r>
            <a:r>
              <a:rPr lang="en-US" sz="2400" dirty="0" err="1">
                <a:latin typeface="Times New Roman" pitchFamily="18" charset="0"/>
                <a:cs typeface="Times New Roman" pitchFamily="18" charset="0"/>
              </a:rPr>
              <a:t>nền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nước</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vẫn</a:t>
            </a:r>
            <a:r>
              <a:rPr lang="en-US" sz="2400" dirty="0">
                <a:latin typeface="Times New Roman" pitchFamily="18" charset="0"/>
                <a:cs typeface="Times New Roman" pitchFamily="18" charset="0"/>
              </a:rPr>
              <a:t> bị "</a:t>
            </a:r>
            <a:r>
              <a:rPr lang="en-US" sz="2400" dirty="0" err="1">
                <a:latin typeface="Times New Roman" pitchFamily="18" charset="0"/>
                <a:cs typeface="Times New Roman" pitchFamily="18" charset="0"/>
              </a:rPr>
              <a:t>hành</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Đổi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dựng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đại</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được</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a:t>
            </a:r>
            <a:r>
              <a:rPr lang="en-US" sz="2400" dirty="0">
                <a:latin typeface="Times New Roman" pitchFamily="18" charset="0"/>
                <a:cs typeface="Times New Roman" pitchFamily="18" charset="0"/>
              </a:rPr>
              <a:t> Minh </a:t>
            </a:r>
            <a:r>
              <a:rPr lang="en-US" sz="2400" dirty="0" err="1">
                <a:latin typeface="Times New Roman" pitchFamily="18" charset="0"/>
                <a:cs typeface="Times New Roman" pitchFamily="18" charset="0"/>
              </a:rPr>
              <a:t>làm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lâu</a:t>
            </a:r>
            <a:r>
              <a:rPr lang="en-US" sz="2400" dirty="0">
                <a:latin typeface="Times New Roman" pitchFamily="18" charset="0"/>
                <a:cs typeface="Times New Roman" pitchFamily="18" charset="0"/>
              </a:rPr>
              <a:t> nay, </a:t>
            </a:r>
            <a:r>
              <a:rPr lang="en-US" sz="2400" dirty="0" err="1" smtClean="0">
                <a:latin typeface="Times New Roman" pitchFamily="18" charset="0"/>
                <a:cs typeface="Times New Roman" pitchFamily="18" charset="0"/>
              </a:rPr>
              <a:t>đã</a:t>
            </a:r>
            <a:r>
              <a:rPr lang="en-US" sz="2400" dirty="0" smtClean="0">
                <a:latin typeface="Times New Roman" pitchFamily="18" charset="0"/>
                <a:cs typeface="Times New Roman" pitchFamily="18" charset="0"/>
              </a:rPr>
              <a:t> có </a:t>
            </a:r>
            <a:r>
              <a:rPr lang="en-US" sz="2400" dirty="0" err="1">
                <a:latin typeface="Times New Roman" pitchFamily="18" charset="0"/>
                <a:cs typeface="Times New Roman" pitchFamily="18" charset="0"/>
              </a:rPr>
              <a:t>những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kết</a:t>
            </a:r>
            <a:r>
              <a:rPr lang="en-US" sz="2400" dirty="0">
                <a:latin typeface="Times New Roman" pitchFamily="18" charset="0"/>
                <a:cs typeface="Times New Roman" pitchFamily="18" charset="0"/>
              </a:rPr>
              <a:t> quả </a:t>
            </a:r>
            <a:r>
              <a:rPr lang="en-US" sz="2400" dirty="0" err="1">
                <a:latin typeface="Times New Roman" pitchFamily="18" charset="0"/>
                <a:cs typeface="Times New Roman" pitchFamily="18" charset="0"/>
              </a:rPr>
              <a:t>nhất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vẫn</a:t>
            </a:r>
            <a:r>
              <a:rPr lang="en-US" sz="2400" dirty="0">
                <a:latin typeface="Times New Roman" pitchFamily="18" charset="0"/>
                <a:cs typeface="Times New Roman" pitchFamily="18" charset="0"/>
              </a:rPr>
              <a:t> là </a:t>
            </a:r>
            <a:r>
              <a:rPr lang="en-US" sz="2400" dirty="0" err="1">
                <a:latin typeface="Times New Roman" pitchFamily="18" charset="0"/>
                <a:cs typeface="Times New Roman" pitchFamily="18" charset="0"/>
              </a:rPr>
              <a:t>nhiệm</a:t>
            </a:r>
            <a:r>
              <a:rPr lang="en-US" sz="2400" dirty="0">
                <a:latin typeface="Times New Roman" pitchFamily="18" charset="0"/>
                <a:cs typeface="Times New Roman" pitchFamily="18" charset="0"/>
              </a:rPr>
              <a:t> vụ </a:t>
            </a:r>
            <a:r>
              <a:rPr lang="en-US" sz="2400" dirty="0" err="1">
                <a:latin typeface="Times New Roman" pitchFamily="18" charset="0"/>
                <a:cs typeface="Times New Roman" pitchFamily="18" charset="0"/>
              </a:rPr>
              <a:t>cấp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xuyên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hiện</a:t>
            </a:r>
            <a:r>
              <a:rPr lang="en-US" sz="2400" dirty="0">
                <a:latin typeface="Times New Roman" pitchFamily="18" charset="0"/>
                <a:cs typeface="Times New Roman" pitchFamily="18" charset="0"/>
              </a:rPr>
              <a:t> nay. </a:t>
            </a:r>
            <a:r>
              <a:rPr lang="en-US" sz="2400" dirty="0" err="1">
                <a:latin typeface="Times New Roman" pitchFamily="18" charset="0"/>
                <a:cs typeface="Times New Roman" pitchFamily="18" charset="0"/>
              </a:rPr>
              <a:t>Phải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xuyên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nâng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cao</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phát</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huy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chủ</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đó</a:t>
            </a:r>
            <a:r>
              <a:rPr lang="en-US" sz="2400" dirty="0" smtClean="0">
                <a:latin typeface="Times New Roman" pitchFamily="18" charset="0"/>
                <a:cs typeface="Times New Roman" pitchFamily="18" charset="0"/>
              </a:rPr>
              <a:t> là </a:t>
            </a:r>
            <a:r>
              <a:rPr lang="en-US" sz="2400" dirty="0" err="1">
                <a:latin typeface="Times New Roman" pitchFamily="18" charset="0"/>
                <a:cs typeface="Times New Roman" pitchFamily="18" charset="0"/>
              </a:rPr>
              <a:t>động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lực</a:t>
            </a:r>
            <a:r>
              <a:rPr lang="en-US" sz="2400" dirty="0">
                <a:latin typeface="Times New Roman" pitchFamily="18" charset="0"/>
                <a:cs typeface="Times New Roman" pitchFamily="18" charset="0"/>
              </a:rPr>
              <a:t>, là </a:t>
            </a:r>
            <a:r>
              <a:rPr lang="en-US" sz="2400" dirty="0" err="1">
                <a:latin typeface="Times New Roman" pitchFamily="18" charset="0"/>
                <a:cs typeface="Times New Roman" pitchFamily="18" charset="0"/>
              </a:rPr>
              <a:t>điều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cuộc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đê</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tốt</a:t>
            </a:r>
            <a:r>
              <a:rPr lang="en-US" sz="2400" dirty="0">
                <a:latin typeface="Times New Roman" pitchFamily="18" charset="0"/>
                <a:cs typeface="Times New Roman" pitchFamily="18" charset="0"/>
              </a:rPr>
              <a:t>. </a:t>
            </a:r>
            <a:endParaRPr lang="en-US" sz="2400" dirty="0"/>
          </a:p>
        </p:txBody>
      </p:sp>
    </p:spTree>
    <p:extLst>
      <p:ext uri="{BB962C8B-B14F-4D97-AF65-F5344CB8AC3E}">
        <p14:creationId xmlns:p14="http://schemas.microsoft.com/office/powerpoint/2010/main" xmlns="" val="11116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762000"/>
            <a:ext cx="8686800" cy="5632311"/>
          </a:xfrm>
          <a:prstGeom prst="rect">
            <a:avLst/>
          </a:prstGeom>
          <a:noFill/>
        </p:spPr>
        <p:txBody>
          <a:bodyPr wrap="square" rtlCol="0">
            <a:spAutoFit/>
          </a:bodyPr>
          <a:lstStyle/>
          <a:p>
            <a:pPr algn="just"/>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Trong vấn đề giao thông, cần có những giải pháp đồng bộ về cải tạo đường sá, quản lý chặt chẽ chất lượng các phương tiện giao thông, tăng cường phát triển vận tải hành khách công cộng gắn với hạn chế có lộ trình phương tiện giao thông cá nhân, nâng cao ý thức chấp hành luật giao thông của người dân, sử dụng nhiều biện pháp chế tài đối với các hành vi vi phạm an toàn giao thông.</a:t>
            </a:r>
          </a:p>
          <a:p>
            <a:pPr algn="just"/>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Trong vấn đề trật tự, an toàn xã hội, bên cạnh những giải pháp trước mắt về tăng cường hiệu lực, hiệu quả bộ máy quản lý của các cơ quan chức năng, đẩy mạnh công tác tuyên truyền thì về lâu dài, cần chú trọng giáo dục nhân cách, giáo dục ứng xử, xây dựng nếp sống văn hóa, văn minh, tôn trọng kỷ cương, thượng tôn pháp luật…</a:t>
            </a:r>
          </a:p>
          <a:p>
            <a:pPr algn="just"/>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Trong vấn đề ô nhiễm môi trường, phải chú trọng xử lý từ “gốc”, đó là xây dựng hệ thống xử lý chất thải công nghiệp và sinh hoạt một cách khoa học, trồng nhiều cây xanh gắn với việc giáo dục nâng cao nhận thức, ý thức của người dân trong việc bảo vệ môi trường.</a:t>
            </a:r>
          </a:p>
        </p:txBody>
      </p:sp>
      <p:sp>
        <p:nvSpPr>
          <p:cNvPr id="5" name="TextBox 4"/>
          <p:cNvSpPr txBox="1"/>
          <p:nvPr/>
        </p:nvSpPr>
        <p:spPr>
          <a:xfrm>
            <a:off x="3124200" y="152400"/>
            <a:ext cx="2133600" cy="461665"/>
          </a:xfrm>
          <a:prstGeom prst="rect">
            <a:avLst/>
          </a:prstGeom>
          <a:noFill/>
        </p:spPr>
        <p:txBody>
          <a:bodyPr wrap="square" rtlCol="0">
            <a:spAutoFit/>
          </a:bodyPr>
          <a:lstStyle/>
          <a:p>
            <a:r>
              <a:rPr lang="en-US" sz="2400" b="1" dirty="0" smtClean="0">
                <a:solidFill>
                  <a:srgbClr val="FF0000"/>
                </a:solidFill>
                <a:latin typeface="Times New Roman" pitchFamily="18" charset="0"/>
                <a:cs typeface="Times New Roman" pitchFamily="18" charset="0"/>
              </a:rPr>
              <a:t>4. GIẢI PHÁP </a:t>
            </a:r>
            <a:endParaRPr lang="en-US" sz="24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4093648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609600"/>
            <a:ext cx="8763000" cy="6001643"/>
          </a:xfrm>
          <a:prstGeom prst="rect">
            <a:avLst/>
          </a:prstGeom>
          <a:noFill/>
        </p:spPr>
        <p:txBody>
          <a:bodyPr wrap="square" rtlCol="0">
            <a:spAutoFit/>
          </a:bodyPr>
          <a:lstStyle/>
          <a:p>
            <a:pPr algn="just"/>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Trong vấn đề an toàn thực phẩm, cần quản lý chặt cả “đầu vào” (các nguồn nguyên liệu, phụ gia chế biến, việc nhập khẩu…) lẫn “đầu ra” (việc buôn bán, bảo quản các loại lương thực, thực phẩm) bằng cả quy định chặt chẽ, cụ thể và các hình thức kiểm tra, kiểm soát phù hợp.</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Tức là, cần có sự đồng bộ giữa các biện pháp quản lý với việc nâng cao nhận thức của người dân, thì việc bảo đảm an toàn cho người dân mới có thể thực hiện. Nói cách khác, một thành phố có chất lượng sống tốt không thể có nếu người dân không chung tay để tự làm chất lượng sống của mình tốt lên, thông qua sự điều hành, quản lý của </a:t>
            </a:r>
            <a:r>
              <a:rPr lang="en-US" sz="2400" dirty="0" smtClean="0">
                <a:latin typeface="Times New Roman" pitchFamily="18" charset="0"/>
                <a:cs typeface="Times New Roman" pitchFamily="18" charset="0"/>
              </a:rPr>
              <a:t>N</a:t>
            </a:r>
            <a:r>
              <a:rPr lang="vi-VN" sz="2400" dirty="0" smtClean="0">
                <a:latin typeface="Times New Roman" pitchFamily="18" charset="0"/>
                <a:cs typeface="Times New Roman" pitchFamily="18" charset="0"/>
              </a:rPr>
              <a:t>hà nước</a:t>
            </a:r>
            <a:r>
              <a:rPr lang="en-US" sz="2400" dirty="0" smtClean="0">
                <a:latin typeface="Times New Roman" pitchFamily="18" charset="0"/>
                <a:cs typeface="Times New Roman" pitchFamily="18" charset="0"/>
              </a:rPr>
              <a:t>.</a:t>
            </a:r>
          </a:p>
          <a:p>
            <a:pPr algn="just"/>
            <a:r>
              <a:rPr lang="en-US" sz="2400" dirty="0" smtClean="0">
                <a:latin typeface="Times New Roman" pitchFamily="18" charset="0"/>
                <a:cs typeface="Times New Roman" pitchFamily="18" charset="0"/>
              </a:rPr>
              <a:t>- Theo </a:t>
            </a:r>
            <a:r>
              <a:rPr lang="en-US" sz="2400" dirty="0" err="1">
                <a:latin typeface="Times New Roman" pitchFamily="18" charset="0"/>
                <a:cs typeface="Times New Roman" pitchFamily="18" charset="0"/>
              </a:rPr>
              <a:t>tôi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xét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cùng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rồi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cùng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nhằm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ích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vậy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trị </a:t>
            </a:r>
            <a:r>
              <a:rPr lang="en-US" sz="2400" dirty="0" err="1">
                <a:latin typeface="Times New Roman" pitchFamily="18" charset="0"/>
                <a:cs typeface="Times New Roman" pitchFamily="18" charset="0"/>
              </a:rPr>
              <a:t>mà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a:t>
            </a:r>
            <a:r>
              <a:rPr lang="en-US" sz="2400" dirty="0">
                <a:latin typeface="Times New Roman" pitchFamily="18" charset="0"/>
                <a:cs typeface="Times New Roman" pitchFamily="18" charset="0"/>
              </a:rPr>
              <a:t> Minh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lĩnh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ý </a:t>
            </a:r>
            <a:r>
              <a:rPr lang="en-US" sz="2400" dirty="0" err="1">
                <a:latin typeface="Times New Roman" pitchFamily="18" charset="0"/>
                <a:cs typeface="Times New Roman" pitchFamily="18" charset="0"/>
              </a:rPr>
              <a:t>thức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thượng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tôn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pháp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luật</a:t>
            </a:r>
            <a:r>
              <a:rPr lang="en-US" sz="2400" dirty="0" smtClean="0">
                <a:latin typeface="Times New Roman" pitchFamily="18" charset="0"/>
                <a:cs typeface="Times New Roman" pitchFamily="18" charset="0"/>
              </a:rPr>
              <a:t>… </a:t>
            </a:r>
            <a:endParaRPr lang="en-US" sz="2400" dirty="0">
              <a:latin typeface="Times New Roman" pitchFamily="18" charset="0"/>
              <a:cs typeface="Times New Roman" pitchFamily="18" charset="0"/>
            </a:endParaRPr>
          </a:p>
        </p:txBody>
      </p:sp>
      <p:sp>
        <p:nvSpPr>
          <p:cNvPr id="5" name="TextBox 4"/>
          <p:cNvSpPr txBox="1"/>
          <p:nvPr/>
        </p:nvSpPr>
        <p:spPr>
          <a:xfrm>
            <a:off x="3124200" y="152400"/>
            <a:ext cx="2133600" cy="461665"/>
          </a:xfrm>
          <a:prstGeom prst="rect">
            <a:avLst/>
          </a:prstGeom>
          <a:noFill/>
        </p:spPr>
        <p:txBody>
          <a:bodyPr wrap="square" rtlCol="0">
            <a:spAutoFit/>
          </a:bodyPr>
          <a:lstStyle/>
          <a:p>
            <a:r>
              <a:rPr lang="en-US" sz="2400" b="1" dirty="0" smtClean="0">
                <a:solidFill>
                  <a:srgbClr val="FF0000"/>
                </a:solidFill>
                <a:latin typeface="Times New Roman" pitchFamily="18" charset="0"/>
                <a:cs typeface="Times New Roman" pitchFamily="18" charset="0"/>
              </a:rPr>
              <a:t>4. GIẢI PHÁP </a:t>
            </a:r>
            <a:endParaRPr lang="en-US" sz="24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16508608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3" name="TextBox 2"/>
          <p:cNvSpPr txBox="1"/>
          <p:nvPr/>
        </p:nvSpPr>
        <p:spPr>
          <a:xfrm>
            <a:off x="-76200" y="0"/>
            <a:ext cx="9220200" cy="1569660"/>
          </a:xfrm>
          <a:prstGeom prst="rect">
            <a:avLst/>
          </a:prstGeom>
          <a:solidFill>
            <a:srgbClr val="FF0000"/>
          </a:solidFill>
        </p:spPr>
        <p:txBody>
          <a:bodyPr wrap="square" rtlCol="0">
            <a:spAutoFit/>
          </a:bodyPr>
          <a:lstStyle/>
          <a:p>
            <a:pPr algn="ctr"/>
            <a:r>
              <a:rPr lang="en-US" sz="2400" b="1" cap="all" dirty="0">
                <a:solidFill>
                  <a:srgbClr val="FFFF00"/>
                </a:solidFill>
                <a:latin typeface="Times New Roman" pitchFamily="18" charset="0"/>
                <a:cs typeface="Times New Roman" pitchFamily="18" charset="0"/>
              </a:rPr>
              <a:t>THÀNH PHỐ HỒ CHÍ minh </a:t>
            </a:r>
            <a:r>
              <a:rPr lang="vi-VN" sz="2400" b="1" cap="all" dirty="0">
                <a:solidFill>
                  <a:srgbClr val="FFFF00"/>
                </a:solidFill>
                <a:latin typeface="Times New Roman" pitchFamily="18" charset="0"/>
                <a:cs typeface="Times New Roman" pitchFamily="18" charset="0"/>
              </a:rPr>
              <a:t>phát huy truyền thống anh hùng, năng động, sáng tạo, đoàn kết,</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quyết</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tâm</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thực</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hiện</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thắng</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lợi</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mục</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tiêu</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nghị</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quyết</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đại</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hội</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đảng</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bộ</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thành</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phố</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lần</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thứ</a:t>
            </a:r>
            <a:r>
              <a:rPr lang="en-US" sz="2400" b="1" cap="all" dirty="0">
                <a:solidFill>
                  <a:srgbClr val="FFFF00"/>
                </a:solidFill>
                <a:latin typeface="Times New Roman" pitchFamily="18" charset="0"/>
                <a:cs typeface="Times New Roman" pitchFamily="18" charset="0"/>
              </a:rPr>
              <a:t> x </a:t>
            </a:r>
            <a:r>
              <a:rPr lang="en-US" sz="2400" b="1" cap="all" dirty="0" err="1">
                <a:solidFill>
                  <a:srgbClr val="FFFF00"/>
                </a:solidFill>
                <a:latin typeface="Times New Roman" pitchFamily="18" charset="0"/>
                <a:cs typeface="Times New Roman" pitchFamily="18" charset="0"/>
              </a:rPr>
              <a:t>nhiệm</a:t>
            </a:r>
            <a:r>
              <a:rPr lang="en-US" sz="2400" b="1" cap="all" dirty="0">
                <a:solidFill>
                  <a:srgbClr val="FFFF00"/>
                </a:solidFill>
                <a:latin typeface="Times New Roman" pitchFamily="18" charset="0"/>
                <a:cs typeface="Times New Roman" pitchFamily="18" charset="0"/>
              </a:rPr>
              <a:t> </a:t>
            </a:r>
            <a:r>
              <a:rPr lang="en-US" sz="2400" b="1" cap="all" dirty="0" err="1">
                <a:solidFill>
                  <a:srgbClr val="FFFF00"/>
                </a:solidFill>
                <a:latin typeface="Times New Roman" pitchFamily="18" charset="0"/>
                <a:cs typeface="Times New Roman" pitchFamily="18" charset="0"/>
              </a:rPr>
              <a:t>kỳ</a:t>
            </a:r>
            <a:r>
              <a:rPr lang="en-US" sz="2400" b="1" cap="all" dirty="0">
                <a:solidFill>
                  <a:srgbClr val="FFFF00"/>
                </a:solidFill>
                <a:latin typeface="Times New Roman" pitchFamily="18" charset="0"/>
                <a:cs typeface="Times New Roman" pitchFamily="18" charset="0"/>
              </a:rPr>
              <a:t> 2015 – 2020</a:t>
            </a:r>
            <a:endParaRPr lang="en-US" sz="2400" dirty="0">
              <a:solidFill>
                <a:srgbClr val="FFFF00"/>
              </a:solidFill>
            </a:endParaRPr>
          </a:p>
        </p:txBody>
      </p:sp>
    </p:spTree>
    <p:extLst>
      <p:ext uri="{BB962C8B-B14F-4D97-AF65-F5344CB8AC3E}">
        <p14:creationId xmlns:p14="http://schemas.microsoft.com/office/powerpoint/2010/main" xmlns="" val="5262294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 y="0"/>
            <a:ext cx="9156225" cy="63038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TextBox 3"/>
          <p:cNvSpPr txBox="1"/>
          <p:nvPr/>
        </p:nvSpPr>
        <p:spPr>
          <a:xfrm>
            <a:off x="2438400" y="6324600"/>
            <a:ext cx="4876800" cy="461665"/>
          </a:xfrm>
          <a:prstGeom prst="rect">
            <a:avLst/>
          </a:prstGeom>
          <a:noFill/>
        </p:spPr>
        <p:txBody>
          <a:bodyPr wrap="square" rtlCol="0">
            <a:spAutoFit/>
          </a:bodyPr>
          <a:lstStyle/>
          <a:p>
            <a:r>
              <a:rPr lang="vi-VN" sz="2400" b="1" cap="all" dirty="0"/>
              <a:t>Khu đô thị Phú Mỹ Hưng</a:t>
            </a:r>
            <a:endParaRPr lang="en-US" sz="2400" cap="all" dirty="0"/>
          </a:p>
        </p:txBody>
      </p:sp>
    </p:spTree>
    <p:extLst>
      <p:ext uri="{BB962C8B-B14F-4D97-AF65-F5344CB8AC3E}">
        <p14:creationId xmlns:p14="http://schemas.microsoft.com/office/powerpoint/2010/main" xmlns="" val="37562256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6705600" cy="6857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TextBox 3"/>
          <p:cNvSpPr txBox="1"/>
          <p:nvPr/>
        </p:nvSpPr>
        <p:spPr>
          <a:xfrm>
            <a:off x="6781800" y="1427018"/>
            <a:ext cx="1524000" cy="1661993"/>
          </a:xfrm>
          <a:prstGeom prst="rect">
            <a:avLst/>
          </a:prstGeom>
          <a:noFill/>
        </p:spPr>
        <p:txBody>
          <a:bodyPr wrap="square" rtlCol="0">
            <a:spAutoFit/>
          </a:bodyPr>
          <a:lstStyle/>
          <a:p>
            <a:pPr algn="ctr"/>
            <a:r>
              <a:rPr lang="en-US" sz="2800" b="1" dirty="0" err="1">
                <a:latin typeface="Times New Roman" pitchFamily="18" charset="0"/>
                <a:cs typeface="Times New Roman" pitchFamily="18" charset="0"/>
              </a:rPr>
              <a:t>Tháp</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tài</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chính</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Betexco</a:t>
            </a:r>
            <a:endParaRPr lang="en-US" sz="2800" b="1"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xmlns="" val="184116860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1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9144000" cy="6172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TextBox 4"/>
          <p:cNvSpPr txBox="1"/>
          <p:nvPr/>
        </p:nvSpPr>
        <p:spPr>
          <a:xfrm>
            <a:off x="3276600" y="6248400"/>
            <a:ext cx="3200400" cy="461665"/>
          </a:xfrm>
          <a:prstGeom prst="rect">
            <a:avLst/>
          </a:prstGeom>
          <a:noFill/>
        </p:spPr>
        <p:txBody>
          <a:bodyPr wrap="square" rtlCol="0">
            <a:spAutoFit/>
          </a:bodyPr>
          <a:lstStyle/>
          <a:p>
            <a:r>
              <a:rPr lang="vi-VN" sz="2400" b="1" cap="all" dirty="0">
                <a:latin typeface="+mj-lt"/>
              </a:rPr>
              <a:t>Hầm Thủ </a:t>
            </a:r>
            <a:r>
              <a:rPr lang="vi-VN" sz="2400" b="1" cap="all" dirty="0" smtClean="0">
                <a:latin typeface="+mj-lt"/>
              </a:rPr>
              <a:t>Thiêm</a:t>
            </a:r>
            <a:endParaRPr lang="en-US" sz="2400" cap="all" dirty="0">
              <a:latin typeface="+mj-lt"/>
            </a:endParaRPr>
          </a:p>
        </p:txBody>
      </p:sp>
    </p:spTree>
    <p:extLst>
      <p:ext uri="{BB962C8B-B14F-4D97-AF65-F5344CB8AC3E}">
        <p14:creationId xmlns:p14="http://schemas.microsoft.com/office/powerpoint/2010/main" xmlns="" val="13208856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kenh-nhieuloc-thinghe"/>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6248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TextBox 3"/>
          <p:cNvSpPr txBox="1"/>
          <p:nvPr/>
        </p:nvSpPr>
        <p:spPr>
          <a:xfrm>
            <a:off x="609600" y="6324600"/>
            <a:ext cx="8305800" cy="400110"/>
          </a:xfrm>
          <a:prstGeom prst="rect">
            <a:avLst/>
          </a:prstGeom>
          <a:noFill/>
        </p:spPr>
        <p:txBody>
          <a:bodyPr wrap="square" rtlCol="0">
            <a:spAutoFit/>
          </a:bodyPr>
          <a:lstStyle/>
          <a:p>
            <a:r>
              <a:rPr lang="vi-VN" sz="2000" b="1" cap="all" dirty="0">
                <a:latin typeface="Times New Roman" pitchFamily="18" charset="0"/>
                <a:cs typeface="Times New Roman" pitchFamily="18" charset="0"/>
              </a:rPr>
              <a:t>Kênh Nhiêu Lộc và tuyến đường Hoàng Sa – Trường </a:t>
            </a:r>
            <a:r>
              <a:rPr lang="vi-VN" sz="2000" b="1" cap="all" dirty="0" smtClean="0">
                <a:latin typeface="Times New Roman" pitchFamily="18" charset="0"/>
                <a:cs typeface="Times New Roman" pitchFamily="18" charset="0"/>
              </a:rPr>
              <a:t>Sa</a:t>
            </a:r>
            <a:endParaRPr lang="en-US" sz="2000" cap="all" dirty="0">
              <a:latin typeface="Times New Roman" pitchFamily="18" charset="0"/>
              <a:cs typeface="Times New Roman" pitchFamily="18" charset="0"/>
            </a:endParaRPr>
          </a:p>
        </p:txBody>
      </p:sp>
    </p:spTree>
    <p:extLst>
      <p:ext uri="{BB962C8B-B14F-4D97-AF65-F5344CB8AC3E}">
        <p14:creationId xmlns:p14="http://schemas.microsoft.com/office/powerpoint/2010/main" xmlns="" val="707033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ao-toc-1422872994"/>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1"/>
            <a:ext cx="9149332" cy="6320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TextBox 4"/>
          <p:cNvSpPr txBox="1"/>
          <p:nvPr/>
        </p:nvSpPr>
        <p:spPr>
          <a:xfrm>
            <a:off x="1676400" y="6320135"/>
            <a:ext cx="5867400" cy="461665"/>
          </a:xfrm>
          <a:prstGeom prst="rect">
            <a:avLst/>
          </a:prstGeom>
          <a:noFill/>
        </p:spPr>
        <p:txBody>
          <a:bodyPr wrap="square" rtlCol="0">
            <a:spAutoFit/>
          </a:bodyPr>
          <a:lstStyle/>
          <a:p>
            <a:r>
              <a:rPr lang="vi-VN" sz="2400" b="1" cap="all" dirty="0" smtClean="0">
                <a:latin typeface="+mj-lt"/>
              </a:rPr>
              <a:t>GiâyCao tốc Long Thành – Dầu </a:t>
            </a:r>
            <a:endParaRPr lang="en-US" sz="2400" cap="all" dirty="0">
              <a:latin typeface="+mj-lt"/>
            </a:endParaRPr>
          </a:p>
        </p:txBody>
      </p:sp>
    </p:spTree>
    <p:extLst>
      <p:ext uri="{BB962C8B-B14F-4D97-AF65-F5344CB8AC3E}">
        <p14:creationId xmlns:p14="http://schemas.microsoft.com/office/powerpoint/2010/main" xmlns="" val="8531081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116565_1382008409"/>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 y="0"/>
            <a:ext cx="9134375" cy="62600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 name="TextBox 3"/>
          <p:cNvSpPr txBox="1"/>
          <p:nvPr/>
        </p:nvSpPr>
        <p:spPr>
          <a:xfrm>
            <a:off x="152400" y="6336268"/>
            <a:ext cx="8915400" cy="369332"/>
          </a:xfrm>
          <a:prstGeom prst="rect">
            <a:avLst/>
          </a:prstGeom>
          <a:noFill/>
        </p:spPr>
        <p:txBody>
          <a:bodyPr wrap="square" rtlCol="0">
            <a:spAutoFit/>
          </a:bodyPr>
          <a:lstStyle/>
          <a:p>
            <a:pPr algn="just"/>
            <a:r>
              <a:rPr lang="en-US" b="1" dirty="0" err="1"/>
              <a:t>Cầu</a:t>
            </a:r>
            <a:r>
              <a:rPr lang="en-US" b="1" dirty="0"/>
              <a:t> </a:t>
            </a:r>
            <a:r>
              <a:rPr lang="en-US" b="1" dirty="0" err="1"/>
              <a:t>Bình</a:t>
            </a:r>
            <a:r>
              <a:rPr lang="en-US" b="1" dirty="0"/>
              <a:t> </a:t>
            </a:r>
            <a:r>
              <a:rPr lang="en-US" b="1" dirty="0" err="1"/>
              <a:t>Lợi</a:t>
            </a:r>
            <a:r>
              <a:rPr lang="en-US" b="1" dirty="0"/>
              <a:t> </a:t>
            </a:r>
            <a:r>
              <a:rPr lang="en-US" b="1" dirty="0" err="1"/>
              <a:t>điểm</a:t>
            </a:r>
            <a:r>
              <a:rPr lang="en-US" b="1" dirty="0"/>
              <a:t> </a:t>
            </a:r>
            <a:r>
              <a:rPr lang="en-US" b="1" dirty="0" err="1"/>
              <a:t>nhấn</a:t>
            </a:r>
            <a:r>
              <a:rPr lang="en-US" b="1" dirty="0"/>
              <a:t> </a:t>
            </a:r>
            <a:r>
              <a:rPr lang="en-US" b="1" dirty="0" err="1"/>
              <a:t>của</a:t>
            </a:r>
            <a:r>
              <a:rPr lang="en-US" b="1" dirty="0"/>
              <a:t> </a:t>
            </a:r>
            <a:r>
              <a:rPr lang="en-US" b="1" dirty="0" err="1"/>
              <a:t>toàn</a:t>
            </a:r>
            <a:r>
              <a:rPr lang="en-US" b="1" dirty="0"/>
              <a:t> </a:t>
            </a:r>
            <a:r>
              <a:rPr lang="en-US" b="1" dirty="0" err="1"/>
              <a:t>bộ</a:t>
            </a:r>
            <a:r>
              <a:rPr lang="en-US" b="1" dirty="0"/>
              <a:t> </a:t>
            </a:r>
            <a:r>
              <a:rPr lang="en-US" b="1" dirty="0" err="1"/>
              <a:t>tuyến</a:t>
            </a:r>
            <a:r>
              <a:rPr lang="en-US" b="1" dirty="0"/>
              <a:t> </a:t>
            </a:r>
            <a:r>
              <a:rPr lang="en-US" b="1" dirty="0" err="1"/>
              <a:t>đường</a:t>
            </a:r>
            <a:r>
              <a:rPr lang="en-US" b="1" dirty="0"/>
              <a:t> </a:t>
            </a:r>
            <a:r>
              <a:rPr lang="en-US" b="1" dirty="0" err="1"/>
              <a:t>Tân</a:t>
            </a:r>
            <a:r>
              <a:rPr lang="en-US" b="1" dirty="0"/>
              <a:t> </a:t>
            </a:r>
            <a:r>
              <a:rPr lang="en-US" b="1" dirty="0" err="1"/>
              <a:t>Sơn</a:t>
            </a:r>
            <a:r>
              <a:rPr lang="en-US" b="1" dirty="0"/>
              <a:t> </a:t>
            </a:r>
            <a:r>
              <a:rPr lang="en-US" b="1" dirty="0" err="1"/>
              <a:t>Nhất</a:t>
            </a:r>
            <a:r>
              <a:rPr lang="en-US" b="1" dirty="0"/>
              <a:t> - </a:t>
            </a:r>
            <a:r>
              <a:rPr lang="en-US" b="1" dirty="0" err="1"/>
              <a:t>Bình</a:t>
            </a:r>
            <a:r>
              <a:rPr lang="en-US" b="1" dirty="0"/>
              <a:t> </a:t>
            </a:r>
            <a:r>
              <a:rPr lang="en-US" b="1" dirty="0" err="1"/>
              <a:t>Lợi</a:t>
            </a:r>
            <a:r>
              <a:rPr lang="en-US" b="1" dirty="0"/>
              <a:t> - </a:t>
            </a:r>
            <a:r>
              <a:rPr lang="en-US" b="1" dirty="0" err="1"/>
              <a:t>Vành</a:t>
            </a:r>
            <a:r>
              <a:rPr lang="en-US" b="1" dirty="0"/>
              <a:t> </a:t>
            </a:r>
            <a:r>
              <a:rPr lang="en-US" b="1" dirty="0" err="1"/>
              <a:t>đai</a:t>
            </a:r>
            <a:r>
              <a:rPr lang="en-US" b="1" dirty="0"/>
              <a:t> </a:t>
            </a:r>
            <a:r>
              <a:rPr lang="en-US" b="1" dirty="0" err="1" smtClean="0"/>
              <a:t>ngoài</a:t>
            </a:r>
            <a:endParaRPr lang="en-US" dirty="0"/>
          </a:p>
        </p:txBody>
      </p:sp>
    </p:spTree>
    <p:extLst>
      <p:ext uri="{BB962C8B-B14F-4D97-AF65-F5344CB8AC3E}">
        <p14:creationId xmlns:p14="http://schemas.microsoft.com/office/powerpoint/2010/main" xmlns="" val="13293743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20782"/>
            <a:ext cx="9144000" cy="6345382"/>
          </a:xfrm>
          <a:prstGeom prst="rect">
            <a:avLst/>
          </a:prstGeom>
        </p:spPr>
      </p:pic>
      <p:sp>
        <p:nvSpPr>
          <p:cNvPr id="7" name="TextBox 6"/>
          <p:cNvSpPr txBox="1"/>
          <p:nvPr/>
        </p:nvSpPr>
        <p:spPr>
          <a:xfrm>
            <a:off x="1524000" y="6320135"/>
            <a:ext cx="6096000" cy="461665"/>
          </a:xfrm>
          <a:prstGeom prst="rect">
            <a:avLst/>
          </a:prstGeom>
          <a:noFill/>
        </p:spPr>
        <p:txBody>
          <a:bodyPr wrap="square" rtlCol="0">
            <a:spAutoFit/>
          </a:bodyPr>
          <a:lstStyle/>
          <a:p>
            <a:pPr algn="ctr"/>
            <a:r>
              <a:rPr lang="en-US" sz="2400" b="1" dirty="0" err="1" smtClean="0">
                <a:latin typeface="Times New Roman" pitchFamily="18" charset="0"/>
                <a:cs typeface="Times New Roman" pitchFamily="18" charset="0"/>
              </a:rPr>
              <a:t>Tuổi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trẻ</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Thành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phố</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với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nghiên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cứu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khoa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học</a:t>
            </a:r>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xmlns="" val="13438239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248400"/>
          </a:xfrm>
          <a:prstGeom prst="rect">
            <a:avLst/>
          </a:prstGeom>
        </p:spPr>
      </p:pic>
      <p:sp>
        <p:nvSpPr>
          <p:cNvPr id="6" name="TextBox 5"/>
          <p:cNvSpPr txBox="1"/>
          <p:nvPr/>
        </p:nvSpPr>
        <p:spPr>
          <a:xfrm>
            <a:off x="1524000" y="6320135"/>
            <a:ext cx="6096000" cy="461665"/>
          </a:xfrm>
          <a:prstGeom prst="rect">
            <a:avLst/>
          </a:prstGeom>
          <a:noFill/>
        </p:spPr>
        <p:txBody>
          <a:bodyPr wrap="square" rtlCol="0">
            <a:spAutoFit/>
          </a:bodyPr>
          <a:lstStyle/>
          <a:p>
            <a:pPr algn="ctr"/>
            <a:r>
              <a:rPr lang="en-US" sz="2400" b="1" dirty="0" err="1" smtClean="0">
                <a:latin typeface="Times New Roman" pitchFamily="18" charset="0"/>
                <a:cs typeface="Times New Roman" pitchFamily="18" charset="0"/>
              </a:rPr>
              <a:t>Tuổi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trẻ</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Thành</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phố</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với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nghiên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cứu</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khoa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học</a:t>
            </a:r>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xmlns="" val="8007217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195" y="1"/>
            <a:ext cx="4762500" cy="312419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838700" y="2"/>
            <a:ext cx="4305300" cy="3124198"/>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4636" y="3200400"/>
            <a:ext cx="4733059" cy="3571875"/>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4838700" y="3190876"/>
            <a:ext cx="4305300" cy="3581400"/>
          </a:xfrm>
          <a:prstGeom prst="rect">
            <a:avLst/>
          </a:prstGeom>
        </p:spPr>
      </p:pic>
    </p:spTree>
    <p:extLst>
      <p:ext uri="{BB962C8B-B14F-4D97-AF65-F5344CB8AC3E}">
        <p14:creationId xmlns:p14="http://schemas.microsoft.com/office/powerpoint/2010/main" xmlns="" val="21733253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76600" y="76200"/>
            <a:ext cx="2057400" cy="523220"/>
          </a:xfrm>
          <a:prstGeom prst="rect">
            <a:avLst/>
          </a:prstGeom>
          <a:noFill/>
        </p:spPr>
        <p:txBody>
          <a:bodyPr wrap="square" rtlCol="0">
            <a:spAutoFit/>
          </a:bodyPr>
          <a:lstStyle/>
          <a:p>
            <a:r>
              <a:rPr lang="en-US" sz="2800" b="1" dirty="0" smtClean="0">
                <a:solidFill>
                  <a:srgbClr val="FF0000"/>
                </a:solidFill>
                <a:latin typeface="Times New Roman" pitchFamily="18" charset="0"/>
                <a:cs typeface="Times New Roman" pitchFamily="18" charset="0"/>
              </a:rPr>
              <a:t>LỜI KẾT</a:t>
            </a:r>
            <a:endParaRPr lang="en-US" sz="2800" b="1" dirty="0">
              <a:solidFill>
                <a:srgbClr val="FF0000"/>
              </a:solidFill>
              <a:latin typeface="Times New Roman" pitchFamily="18" charset="0"/>
              <a:cs typeface="Times New Roman" pitchFamily="18" charset="0"/>
            </a:endParaRPr>
          </a:p>
        </p:txBody>
      </p:sp>
      <p:sp>
        <p:nvSpPr>
          <p:cNvPr id="5" name="TextBox 4"/>
          <p:cNvSpPr txBox="1"/>
          <p:nvPr/>
        </p:nvSpPr>
        <p:spPr>
          <a:xfrm>
            <a:off x="76200" y="457200"/>
            <a:ext cx="8915400" cy="6370975"/>
          </a:xfrm>
          <a:prstGeom prst="rect">
            <a:avLst/>
          </a:prstGeom>
          <a:noFill/>
        </p:spPr>
        <p:txBody>
          <a:bodyPr wrap="square" rtlCol="0">
            <a:spAutoFit/>
          </a:bodyPr>
          <a:lstStyle/>
          <a:p>
            <a:pPr algn="just"/>
            <a:r>
              <a:rPr lang="en-US" sz="2400" dirty="0">
                <a:latin typeface="Times New Roman" pitchFamily="18" charset="0"/>
                <a:cs typeface="Times New Roman" pitchFamily="18" charset="0"/>
              </a:rPr>
              <a:t>“</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chăm</a:t>
            </a:r>
            <a:r>
              <a:rPr lang="en-US" sz="2400" dirty="0">
                <a:latin typeface="Times New Roman" pitchFamily="18" charset="0"/>
                <a:cs typeface="Times New Roman" pitchFamily="18" charset="0"/>
              </a:rPr>
              <a:t> lo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a:t>
            </a:r>
            <a:r>
              <a:rPr lang="en-US" sz="2400" dirty="0">
                <a:latin typeface="Times New Roman" pitchFamily="18" charset="0"/>
                <a:cs typeface="Times New Roman" pitchFamily="18" charset="0"/>
              </a:rPr>
              <a:t> Minh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a:t>
            </a:r>
            <a:r>
              <a:rPr lang="en-US" sz="2400" dirty="0">
                <a:latin typeface="Times New Roman" pitchFamily="18" charset="0"/>
                <a:cs typeface="Times New Roman" pitchFamily="18" charset="0"/>
              </a:rPr>
              <a:t> Minh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thì</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minh,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bấy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lâu</a:t>
            </a:r>
            <a:r>
              <a:rPr lang="en-US" sz="2400" dirty="0">
                <a:latin typeface="Times New Roman" pitchFamily="18" charset="0"/>
                <a:cs typeface="Times New Roman" pitchFamily="18" charset="0"/>
              </a:rPr>
              <a:t> nay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p>
          <a:p>
            <a:pPr algn="just"/>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đòi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hỏi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nguồn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giữa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nỗ</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dám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dám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dám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chịu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đặc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biệt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ủng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a:t>
            </a:r>
            <a:r>
              <a:rPr lang="en-US" sz="2400" dirty="0">
                <a:latin typeface="Times New Roman" pitchFamily="18" charset="0"/>
                <a:cs typeface="Times New Roman" pitchFamily="18" charset="0"/>
              </a:rPr>
              <a:t> Minh </a:t>
            </a:r>
            <a:r>
              <a:rPr lang="en-US" sz="2400" dirty="0" err="1">
                <a:latin typeface="Times New Roman" pitchFamily="18" charset="0"/>
                <a:cs typeface="Times New Roman" pitchFamily="18" charset="0"/>
              </a:rPr>
              <a:t>trở</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minh,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góp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vì</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cùng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 </a:t>
            </a:r>
            <a:r>
              <a:rPr lang="en-US" sz="2400" dirty="0" err="1">
                <a:latin typeface="Times New Roman" pitchFamily="18" charset="0"/>
                <a:cs typeface="Times New Roman" pitchFamily="18" charset="0"/>
              </a:rPr>
              <a:t>xã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xmlns="" val="2561724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235</TotalTime>
  <Words>1850</Words>
  <Application>Microsoft Office PowerPoint</Application>
  <PresentationFormat>On-screen Show (4:3)</PresentationFormat>
  <Paragraphs>47</Paragraphs>
  <Slides>21</Slides>
  <Notes>8</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V8</cp:lastModifiedBy>
  <cp:revision>29</cp:revision>
  <dcterms:created xsi:type="dcterms:W3CDTF">2016-12-01T09:14:06Z</dcterms:created>
  <dcterms:modified xsi:type="dcterms:W3CDTF">2016-12-02T07:10:22Z</dcterms:modified>
</cp:coreProperties>
</file>